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40"/>
  </p:notesMasterIdLst>
  <p:sldIdLst>
    <p:sldId id="256" r:id="rId2"/>
    <p:sldId id="265" r:id="rId3"/>
    <p:sldId id="272" r:id="rId4"/>
    <p:sldId id="351" r:id="rId5"/>
    <p:sldId id="347" r:id="rId6"/>
    <p:sldId id="290" r:id="rId7"/>
    <p:sldId id="327" r:id="rId8"/>
    <p:sldId id="339" r:id="rId9"/>
    <p:sldId id="350" r:id="rId10"/>
    <p:sldId id="318" r:id="rId11"/>
    <p:sldId id="329" r:id="rId12"/>
    <p:sldId id="330" r:id="rId13"/>
    <p:sldId id="319" r:id="rId14"/>
    <p:sldId id="321" r:id="rId15"/>
    <p:sldId id="322" r:id="rId16"/>
    <p:sldId id="323" r:id="rId17"/>
    <p:sldId id="349" r:id="rId18"/>
    <p:sldId id="310" r:id="rId19"/>
    <p:sldId id="333" r:id="rId20"/>
    <p:sldId id="324" r:id="rId21"/>
    <p:sldId id="325" r:id="rId22"/>
    <p:sldId id="334" r:id="rId23"/>
    <p:sldId id="279" r:id="rId24"/>
    <p:sldId id="328" r:id="rId25"/>
    <p:sldId id="331" r:id="rId26"/>
    <p:sldId id="278" r:id="rId27"/>
    <p:sldId id="284" r:id="rId28"/>
    <p:sldId id="311" r:id="rId29"/>
    <p:sldId id="313" r:id="rId30"/>
    <p:sldId id="332" r:id="rId31"/>
    <p:sldId id="271" r:id="rId32"/>
    <p:sldId id="338" r:id="rId33"/>
    <p:sldId id="336" r:id="rId34"/>
    <p:sldId id="345" r:id="rId35"/>
    <p:sldId id="337" r:id="rId36"/>
    <p:sldId id="355" r:id="rId37"/>
    <p:sldId id="354" r:id="rId38"/>
    <p:sldId id="34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109" d="100"/>
          <a:sy n="109" d="100"/>
        </p:scale>
        <p:origin x="67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2676"/>
    </p:cViewPr>
  </p:sorter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EB748-8481-4F69-9EB3-EEFE7F7572D1}" type="datetimeFigureOut">
              <a:rPr lang="en-GB" smtClean="0"/>
              <a:t>20/06/2023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ECEF6B-636C-4F1B-A921-A9932EF28D91}" type="slidenum">
              <a:rPr lang="en-GB" smtClean="0"/>
              <a:t>‹#›</a:t>
            </a:fld>
            <a:endParaRPr lang="en-GB" dirty="0"/>
          </a:p>
        </p:txBody>
      </p:sp>
    </p:spTree>
    <p:extLst>
      <p:ext uri="{BB962C8B-B14F-4D97-AF65-F5344CB8AC3E}">
        <p14:creationId xmlns:p14="http://schemas.microsoft.com/office/powerpoint/2010/main" val="327784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2</a:t>
            </a:fld>
            <a:endParaRPr lang="en-GB" dirty="0"/>
          </a:p>
        </p:txBody>
      </p:sp>
    </p:spTree>
    <p:extLst>
      <p:ext uri="{BB962C8B-B14F-4D97-AF65-F5344CB8AC3E}">
        <p14:creationId xmlns:p14="http://schemas.microsoft.com/office/powerpoint/2010/main" val="3125966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7c884476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g207c884476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33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7c884476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g207c884476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181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13</a:t>
            </a:fld>
            <a:endParaRPr lang="en-GB" dirty="0"/>
          </a:p>
        </p:txBody>
      </p:sp>
    </p:spTree>
    <p:extLst>
      <p:ext uri="{BB962C8B-B14F-4D97-AF65-F5344CB8AC3E}">
        <p14:creationId xmlns:p14="http://schemas.microsoft.com/office/powerpoint/2010/main" val="265841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14</a:t>
            </a:fld>
            <a:endParaRPr lang="en-GB" dirty="0"/>
          </a:p>
        </p:txBody>
      </p:sp>
    </p:spTree>
    <p:extLst>
      <p:ext uri="{BB962C8B-B14F-4D97-AF65-F5344CB8AC3E}">
        <p14:creationId xmlns:p14="http://schemas.microsoft.com/office/powerpoint/2010/main" val="117069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15</a:t>
            </a:fld>
            <a:endParaRPr lang="en-GB" dirty="0"/>
          </a:p>
        </p:txBody>
      </p:sp>
    </p:spTree>
    <p:extLst>
      <p:ext uri="{BB962C8B-B14F-4D97-AF65-F5344CB8AC3E}">
        <p14:creationId xmlns:p14="http://schemas.microsoft.com/office/powerpoint/2010/main" val="1865644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16</a:t>
            </a:fld>
            <a:endParaRPr lang="en-GB" dirty="0"/>
          </a:p>
        </p:txBody>
      </p:sp>
    </p:spTree>
    <p:extLst>
      <p:ext uri="{BB962C8B-B14F-4D97-AF65-F5344CB8AC3E}">
        <p14:creationId xmlns:p14="http://schemas.microsoft.com/office/powerpoint/2010/main" val="894555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17</a:t>
            </a:fld>
            <a:endParaRPr lang="en-GB" dirty="0"/>
          </a:p>
        </p:txBody>
      </p:sp>
    </p:spTree>
    <p:extLst>
      <p:ext uri="{BB962C8B-B14F-4D97-AF65-F5344CB8AC3E}">
        <p14:creationId xmlns:p14="http://schemas.microsoft.com/office/powerpoint/2010/main" val="441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EECEF6B-636C-4F1B-A921-A9932EF28D91}" type="slidenum">
              <a:rPr lang="en-GB" smtClean="0"/>
              <a:t>18</a:t>
            </a:fld>
            <a:endParaRPr lang="en-GB" dirty="0"/>
          </a:p>
        </p:txBody>
      </p:sp>
    </p:spTree>
    <p:extLst>
      <p:ext uri="{BB962C8B-B14F-4D97-AF65-F5344CB8AC3E}">
        <p14:creationId xmlns:p14="http://schemas.microsoft.com/office/powerpoint/2010/main" val="162449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EECEF6B-636C-4F1B-A921-A9932EF28D91}" type="slidenum">
              <a:rPr lang="en-GB" smtClean="0"/>
              <a:t>19</a:t>
            </a:fld>
            <a:endParaRPr lang="en-GB" dirty="0"/>
          </a:p>
        </p:txBody>
      </p:sp>
    </p:spTree>
    <p:extLst>
      <p:ext uri="{BB962C8B-B14F-4D97-AF65-F5344CB8AC3E}">
        <p14:creationId xmlns:p14="http://schemas.microsoft.com/office/powerpoint/2010/main" val="1311442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20</a:t>
            </a:fld>
            <a:endParaRPr lang="en-GB" dirty="0"/>
          </a:p>
        </p:txBody>
      </p:sp>
    </p:spTree>
    <p:extLst>
      <p:ext uri="{BB962C8B-B14F-4D97-AF65-F5344CB8AC3E}">
        <p14:creationId xmlns:p14="http://schemas.microsoft.com/office/powerpoint/2010/main" val="262631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3</a:t>
            </a:fld>
            <a:endParaRPr lang="en-GB" dirty="0"/>
          </a:p>
        </p:txBody>
      </p:sp>
    </p:spTree>
    <p:extLst>
      <p:ext uri="{BB962C8B-B14F-4D97-AF65-F5344CB8AC3E}">
        <p14:creationId xmlns:p14="http://schemas.microsoft.com/office/powerpoint/2010/main" val="296517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21</a:t>
            </a:fld>
            <a:endParaRPr lang="en-GB" dirty="0"/>
          </a:p>
        </p:txBody>
      </p:sp>
    </p:spTree>
    <p:extLst>
      <p:ext uri="{BB962C8B-B14F-4D97-AF65-F5344CB8AC3E}">
        <p14:creationId xmlns:p14="http://schemas.microsoft.com/office/powerpoint/2010/main" val="1239631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EECEF6B-636C-4F1B-A921-A9932EF28D91}" type="slidenum">
              <a:rPr lang="en-GB" smtClean="0"/>
              <a:t>22</a:t>
            </a:fld>
            <a:endParaRPr lang="en-GB" dirty="0"/>
          </a:p>
        </p:txBody>
      </p:sp>
    </p:spTree>
    <p:extLst>
      <p:ext uri="{BB962C8B-B14F-4D97-AF65-F5344CB8AC3E}">
        <p14:creationId xmlns:p14="http://schemas.microsoft.com/office/powerpoint/2010/main" val="250434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EECEF6B-636C-4F1B-A921-A9932EF28D91}" type="slidenum">
              <a:rPr lang="en-GB" smtClean="0"/>
              <a:t>23</a:t>
            </a:fld>
            <a:endParaRPr lang="en-GB" dirty="0"/>
          </a:p>
        </p:txBody>
      </p:sp>
    </p:spTree>
    <p:extLst>
      <p:ext uri="{BB962C8B-B14F-4D97-AF65-F5344CB8AC3E}">
        <p14:creationId xmlns:p14="http://schemas.microsoft.com/office/powerpoint/2010/main" val="3569941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EECEF6B-636C-4F1B-A921-A9932EF28D91}" type="slidenum">
              <a:rPr lang="en-GB" smtClean="0"/>
              <a:t>24</a:t>
            </a:fld>
            <a:endParaRPr lang="en-GB" dirty="0"/>
          </a:p>
        </p:txBody>
      </p:sp>
    </p:spTree>
    <p:extLst>
      <p:ext uri="{BB962C8B-B14F-4D97-AF65-F5344CB8AC3E}">
        <p14:creationId xmlns:p14="http://schemas.microsoft.com/office/powerpoint/2010/main" val="2627645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25</a:t>
            </a:fld>
            <a:endParaRPr lang="en-GB" dirty="0"/>
          </a:p>
        </p:txBody>
      </p:sp>
    </p:spTree>
    <p:extLst>
      <p:ext uri="{BB962C8B-B14F-4D97-AF65-F5344CB8AC3E}">
        <p14:creationId xmlns:p14="http://schemas.microsoft.com/office/powerpoint/2010/main" val="409146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26</a:t>
            </a:fld>
            <a:endParaRPr lang="en-GB" dirty="0"/>
          </a:p>
        </p:txBody>
      </p:sp>
    </p:spTree>
    <p:extLst>
      <p:ext uri="{BB962C8B-B14F-4D97-AF65-F5344CB8AC3E}">
        <p14:creationId xmlns:p14="http://schemas.microsoft.com/office/powerpoint/2010/main" val="393430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27</a:t>
            </a:fld>
            <a:endParaRPr lang="en-GB" dirty="0"/>
          </a:p>
        </p:txBody>
      </p:sp>
    </p:spTree>
    <p:extLst>
      <p:ext uri="{BB962C8B-B14F-4D97-AF65-F5344CB8AC3E}">
        <p14:creationId xmlns:p14="http://schemas.microsoft.com/office/powerpoint/2010/main" val="959916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AEECEF6B-636C-4F1B-A921-A9932EF28D91}" type="slidenum">
              <a:rPr lang="en-GB" smtClean="0"/>
              <a:t>28</a:t>
            </a:fld>
            <a:endParaRPr lang="en-GB" dirty="0"/>
          </a:p>
        </p:txBody>
      </p:sp>
    </p:spTree>
    <p:extLst>
      <p:ext uri="{BB962C8B-B14F-4D97-AF65-F5344CB8AC3E}">
        <p14:creationId xmlns:p14="http://schemas.microsoft.com/office/powerpoint/2010/main" val="296943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EECEF6B-636C-4F1B-A921-A9932EF28D91}" type="slidenum">
              <a:rPr lang="en-GB" smtClean="0"/>
              <a:t>29</a:t>
            </a:fld>
            <a:endParaRPr lang="en-GB" dirty="0"/>
          </a:p>
        </p:txBody>
      </p:sp>
    </p:spTree>
    <p:extLst>
      <p:ext uri="{BB962C8B-B14F-4D97-AF65-F5344CB8AC3E}">
        <p14:creationId xmlns:p14="http://schemas.microsoft.com/office/powerpoint/2010/main" val="1327852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AEECEF6B-636C-4F1B-A921-A9932EF28D91}" type="slidenum">
              <a:rPr lang="en-GB" smtClean="0"/>
              <a:t>30</a:t>
            </a:fld>
            <a:endParaRPr lang="en-GB" dirty="0"/>
          </a:p>
        </p:txBody>
      </p:sp>
    </p:spTree>
    <p:extLst>
      <p:ext uri="{BB962C8B-B14F-4D97-AF65-F5344CB8AC3E}">
        <p14:creationId xmlns:p14="http://schemas.microsoft.com/office/powerpoint/2010/main" val="220770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4</a:t>
            </a:fld>
            <a:endParaRPr lang="en-GB" dirty="0"/>
          </a:p>
        </p:txBody>
      </p:sp>
    </p:spTree>
    <p:extLst>
      <p:ext uri="{BB962C8B-B14F-4D97-AF65-F5344CB8AC3E}">
        <p14:creationId xmlns:p14="http://schemas.microsoft.com/office/powerpoint/2010/main" val="1637380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5</a:t>
            </a:fld>
            <a:endParaRPr lang="en-GB" dirty="0"/>
          </a:p>
        </p:txBody>
      </p:sp>
    </p:spTree>
    <p:extLst>
      <p:ext uri="{BB962C8B-B14F-4D97-AF65-F5344CB8AC3E}">
        <p14:creationId xmlns:p14="http://schemas.microsoft.com/office/powerpoint/2010/main" val="190906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6</a:t>
            </a:fld>
            <a:endParaRPr lang="en-GB" dirty="0"/>
          </a:p>
        </p:txBody>
      </p:sp>
    </p:spTree>
    <p:extLst>
      <p:ext uri="{BB962C8B-B14F-4D97-AF65-F5344CB8AC3E}">
        <p14:creationId xmlns:p14="http://schemas.microsoft.com/office/powerpoint/2010/main" val="105126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ECEF6B-636C-4F1B-A921-A9932EF28D91}" type="slidenum">
              <a:rPr lang="en-GB" smtClean="0"/>
              <a:t>7</a:t>
            </a:fld>
            <a:endParaRPr lang="en-GB" dirty="0"/>
          </a:p>
        </p:txBody>
      </p:sp>
    </p:spTree>
    <p:extLst>
      <p:ext uri="{BB962C8B-B14F-4D97-AF65-F5344CB8AC3E}">
        <p14:creationId xmlns:p14="http://schemas.microsoft.com/office/powerpoint/2010/main" val="347953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89520869e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g189520869e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002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89520869e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g189520869e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90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7c884476f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g207c884476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3932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3218081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1092493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302755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376311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284254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2039958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153889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118923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387979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224854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6/20/2023</a:t>
            </a:fld>
            <a:endParaRPr lang="en-US" dirty="0"/>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dirty="0"/>
          </a:p>
        </p:txBody>
      </p:sp>
    </p:spTree>
    <p:extLst>
      <p:ext uri="{BB962C8B-B14F-4D97-AF65-F5344CB8AC3E}">
        <p14:creationId xmlns:p14="http://schemas.microsoft.com/office/powerpoint/2010/main" val="2142443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6/20/2023</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3853412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28" r:id="rId5"/>
    <p:sldLayoutId id="2147483733" r:id="rId6"/>
    <p:sldLayoutId id="2147483729" r:id="rId7"/>
    <p:sldLayoutId id="2147483730" r:id="rId8"/>
    <p:sldLayoutId id="2147483731" r:id="rId9"/>
    <p:sldLayoutId id="2147483732" r:id="rId10"/>
    <p:sldLayoutId id="2147483734"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forms.gle/MQfoK2vSnUQXp2Jc8"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mailto:nationalpilgrimage@srisathyasai.org.uk" TargetMode="Externa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E737547-B778-8EBF-1C94-B09DB5D544DA}"/>
              </a:ext>
            </a:extLst>
          </p:cNvPr>
          <p:cNvPicPr>
            <a:picLocks noChangeAspect="1"/>
          </p:cNvPicPr>
          <p:nvPr/>
        </p:nvPicPr>
        <p:blipFill rotWithShape="1">
          <a:blip r:embed="rId2"/>
          <a:srcRect t="5817" b="9914"/>
          <a:stretch/>
        </p:blipFill>
        <p:spPr>
          <a:xfrm>
            <a:off x="20" y="10"/>
            <a:ext cx="12191979" cy="6857989"/>
          </a:xfrm>
          <a:prstGeom prst="rect">
            <a:avLst/>
          </a:prstGeom>
        </p:spPr>
      </p:pic>
      <p:sp>
        <p:nvSpPr>
          <p:cNvPr id="20" name="Rectangle 19">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4DE99D-D6D0-F399-A46B-CBA80CAD49D1}"/>
              </a:ext>
            </a:extLst>
          </p:cNvPr>
          <p:cNvSpPr>
            <a:spLocks noGrp="1"/>
          </p:cNvSpPr>
          <p:nvPr>
            <p:ph type="ctrTitle"/>
          </p:nvPr>
        </p:nvSpPr>
        <p:spPr>
          <a:xfrm>
            <a:off x="2101755" y="2253484"/>
            <a:ext cx="8210645" cy="2571001"/>
          </a:xfrm>
        </p:spPr>
        <p:txBody>
          <a:bodyPr>
            <a:normAutofit/>
          </a:bodyPr>
          <a:lstStyle/>
          <a:p>
            <a:pPr algn="ctr"/>
            <a:r>
              <a:rPr lang="en-GB" dirty="0">
                <a:solidFill>
                  <a:srgbClr val="FFFFFF"/>
                </a:solidFill>
              </a:rPr>
              <a:t>SSSOUK National Pilgrimage 2023</a:t>
            </a:r>
            <a:br>
              <a:rPr lang="en-GB" dirty="0">
                <a:solidFill>
                  <a:srgbClr val="FFFFFF"/>
                </a:solidFill>
              </a:rPr>
            </a:br>
            <a:r>
              <a:rPr lang="en-GB" dirty="0">
                <a:solidFill>
                  <a:srgbClr val="FFFFFF"/>
                </a:solidFill>
              </a:rPr>
              <a:t>Journey to Sai</a:t>
            </a:r>
          </a:p>
        </p:txBody>
      </p:sp>
      <p:sp>
        <p:nvSpPr>
          <p:cNvPr id="3" name="Subtitle 2">
            <a:extLst>
              <a:ext uri="{FF2B5EF4-FFF2-40B4-BE49-F238E27FC236}">
                <a16:creationId xmlns:a16="http://schemas.microsoft.com/office/drawing/2014/main" id="{F83A7B92-7936-1426-2AC1-254D511AB2F5}"/>
              </a:ext>
            </a:extLst>
          </p:cNvPr>
          <p:cNvSpPr>
            <a:spLocks noGrp="1"/>
          </p:cNvSpPr>
          <p:nvPr>
            <p:ph type="subTitle" idx="1"/>
          </p:nvPr>
        </p:nvSpPr>
        <p:spPr>
          <a:xfrm>
            <a:off x="2320119" y="5015553"/>
            <a:ext cx="7789081" cy="889948"/>
          </a:xfrm>
        </p:spPr>
        <p:txBody>
          <a:bodyPr anchor="ctr">
            <a:normAutofit/>
          </a:bodyPr>
          <a:lstStyle/>
          <a:p>
            <a:pPr algn="ctr"/>
            <a:r>
              <a:rPr lang="en-GB" dirty="0">
                <a:solidFill>
                  <a:srgbClr val="FFFFFF"/>
                </a:solidFill>
              </a:rPr>
              <a:t>Sadhana meeting 5 –3</a:t>
            </a:r>
            <a:r>
              <a:rPr lang="en-GB" baseline="30000" dirty="0">
                <a:solidFill>
                  <a:srgbClr val="FFFFFF"/>
                </a:solidFill>
              </a:rPr>
              <a:t>rd</a:t>
            </a:r>
            <a:r>
              <a:rPr lang="en-GB" dirty="0">
                <a:solidFill>
                  <a:srgbClr val="FFFFFF"/>
                </a:solidFill>
              </a:rPr>
              <a:t> June 2023</a:t>
            </a:r>
          </a:p>
        </p:txBody>
      </p:sp>
      <p:pic>
        <p:nvPicPr>
          <p:cNvPr id="5" name="Picture 4">
            <a:extLst>
              <a:ext uri="{FF2B5EF4-FFF2-40B4-BE49-F238E27FC236}">
                <a16:creationId xmlns:a16="http://schemas.microsoft.com/office/drawing/2014/main" id="{7E9D0390-8D38-52DB-072A-4222281F6034}"/>
              </a:ext>
            </a:extLst>
          </p:cNvPr>
          <p:cNvPicPr>
            <a:picLocks noChangeAspect="1"/>
          </p:cNvPicPr>
          <p:nvPr/>
        </p:nvPicPr>
        <p:blipFill>
          <a:blip r:embed="rId3"/>
          <a:stretch>
            <a:fillRect/>
          </a:stretch>
        </p:blipFill>
        <p:spPr>
          <a:xfrm>
            <a:off x="10950203" y="126911"/>
            <a:ext cx="999831" cy="999831"/>
          </a:xfrm>
          <a:prstGeom prst="rect">
            <a:avLst/>
          </a:prstGeom>
        </p:spPr>
      </p:pic>
      <p:pic>
        <p:nvPicPr>
          <p:cNvPr id="6" name="Picture 5">
            <a:extLst>
              <a:ext uri="{FF2B5EF4-FFF2-40B4-BE49-F238E27FC236}">
                <a16:creationId xmlns:a16="http://schemas.microsoft.com/office/drawing/2014/main" id="{CE0D1AF4-661F-E489-9A95-E7A69B6995D0}"/>
              </a:ext>
            </a:extLst>
          </p:cNvPr>
          <p:cNvPicPr>
            <a:picLocks noChangeAspect="1"/>
          </p:cNvPicPr>
          <p:nvPr/>
        </p:nvPicPr>
        <p:blipFill>
          <a:blip r:embed="rId4"/>
          <a:stretch>
            <a:fillRect/>
          </a:stretch>
        </p:blipFill>
        <p:spPr>
          <a:xfrm>
            <a:off x="7046353" y="1031342"/>
            <a:ext cx="3387030" cy="2253216"/>
          </a:xfrm>
          <a:prstGeom prst="rect">
            <a:avLst/>
          </a:prstGeom>
          <a:effectLst>
            <a:softEdge rad="317500"/>
          </a:effectLst>
        </p:spPr>
      </p:pic>
      <p:pic>
        <p:nvPicPr>
          <p:cNvPr id="7" name="Picture 6">
            <a:extLst>
              <a:ext uri="{FF2B5EF4-FFF2-40B4-BE49-F238E27FC236}">
                <a16:creationId xmlns:a16="http://schemas.microsoft.com/office/drawing/2014/main" id="{11057324-6572-A178-9064-70E55E0736D3}"/>
              </a:ext>
            </a:extLst>
          </p:cNvPr>
          <p:cNvPicPr>
            <a:picLocks noChangeAspect="1"/>
          </p:cNvPicPr>
          <p:nvPr/>
        </p:nvPicPr>
        <p:blipFill>
          <a:blip r:embed="rId5"/>
          <a:stretch>
            <a:fillRect/>
          </a:stretch>
        </p:blipFill>
        <p:spPr>
          <a:xfrm>
            <a:off x="10950001" y="5612823"/>
            <a:ext cx="890739" cy="917528"/>
          </a:xfrm>
          <a:prstGeom prst="rect">
            <a:avLst/>
          </a:prstGeom>
          <a:effectLst>
            <a:softEdge rad="152400"/>
          </a:effectLst>
        </p:spPr>
      </p:pic>
    </p:spTree>
    <p:extLst>
      <p:ext uri="{BB962C8B-B14F-4D97-AF65-F5344CB8AC3E}">
        <p14:creationId xmlns:p14="http://schemas.microsoft.com/office/powerpoint/2010/main" val="160308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07c884476f_0_6"/>
          <p:cNvPicPr preferRelativeResize="0"/>
          <p:nvPr/>
        </p:nvPicPr>
        <p:blipFill rotWithShape="1">
          <a:blip r:embed="rId3">
            <a:alphaModFix/>
          </a:blip>
          <a:srcRect/>
          <a:stretch/>
        </p:blipFill>
        <p:spPr>
          <a:xfrm>
            <a:off x="10909764" y="135084"/>
            <a:ext cx="999831" cy="999831"/>
          </a:xfrm>
          <a:prstGeom prst="rect">
            <a:avLst/>
          </a:prstGeom>
          <a:noFill/>
          <a:ln>
            <a:noFill/>
          </a:ln>
        </p:spPr>
      </p:pic>
      <p:sp>
        <p:nvSpPr>
          <p:cNvPr id="203" name="Google Shape;203;g207c884476f_0_6"/>
          <p:cNvSpPr txBox="1">
            <a:spLocks noGrp="1"/>
          </p:cNvSpPr>
          <p:nvPr>
            <p:ph type="ftr" idx="11"/>
          </p:nvPr>
        </p:nvSpPr>
        <p:spPr>
          <a:xfrm>
            <a:off x="4352522" y="6453204"/>
            <a:ext cx="3486900" cy="377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200" b="1" i="1" dirty="0">
                <a:solidFill>
                  <a:schemeClr val="accent3"/>
                </a:solidFill>
              </a:rPr>
              <a:t>SSSOUK National Pilgrimage  - Journey to Sai 2023</a:t>
            </a:r>
          </a:p>
        </p:txBody>
      </p:sp>
      <p:sp>
        <p:nvSpPr>
          <p:cNvPr id="2" name="Google Shape;208;g1faf34d0e89_1_17">
            <a:extLst>
              <a:ext uri="{FF2B5EF4-FFF2-40B4-BE49-F238E27FC236}">
                <a16:creationId xmlns:a16="http://schemas.microsoft.com/office/drawing/2014/main" id="{BD02D78C-DBE2-7F8A-79F0-E951AF00A857}"/>
              </a:ext>
            </a:extLst>
          </p:cNvPr>
          <p:cNvSpPr txBox="1">
            <a:spLocks/>
          </p:cNvSpPr>
          <p:nvPr/>
        </p:nvSpPr>
        <p:spPr>
          <a:xfrm>
            <a:off x="341223" y="342949"/>
            <a:ext cx="10087200" cy="584100"/>
          </a:xfrm>
          <a:prstGeom prst="rect">
            <a:avLst/>
          </a:prstGeom>
          <a:noFill/>
          <a:ln w="9525" cap="flat" cmpd="sng">
            <a:solidFill>
              <a:schemeClr val="accent1"/>
            </a:solidFill>
            <a:prstDash val="solid"/>
            <a:round/>
            <a:headEnd type="none" w="sm" len="sm"/>
            <a:tailEnd type="none" w="sm" len="sm"/>
          </a:ln>
        </p:spPr>
        <p:txBody>
          <a:bodyPr spcFirstLastPara="1" vert="horz" wrap="square" lIns="91425" tIns="45700" rIns="91425" bIns="45700" rtlCol="0" anchor="ctr" anchorCtr="0">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spcBef>
                <a:spcPts val="0"/>
              </a:spcBef>
              <a:buClr>
                <a:schemeClr val="dk2"/>
              </a:buClr>
              <a:buSzPct val="100000"/>
              <a:buFont typeface="Sorts Mill Goudy"/>
              <a:buNone/>
            </a:pPr>
            <a:r>
              <a:rPr lang="en-GB" b="1" dirty="0"/>
              <a:t>Bal Vikas (SSE) Offering</a:t>
            </a:r>
            <a:endParaRPr lang="en-GB" dirty="0">
              <a:solidFill>
                <a:srgbClr val="FF0000"/>
              </a:solidFill>
            </a:endParaRPr>
          </a:p>
        </p:txBody>
      </p:sp>
      <p:pic>
        <p:nvPicPr>
          <p:cNvPr id="3" name="Picture 2">
            <a:extLst>
              <a:ext uri="{FF2B5EF4-FFF2-40B4-BE49-F238E27FC236}">
                <a16:creationId xmlns:a16="http://schemas.microsoft.com/office/drawing/2014/main" id="{C1816D5C-4929-4961-BDBF-5356BC86FA19}"/>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4" name="Content Placeholder 2">
            <a:extLst>
              <a:ext uri="{FF2B5EF4-FFF2-40B4-BE49-F238E27FC236}">
                <a16:creationId xmlns:a16="http://schemas.microsoft.com/office/drawing/2014/main" id="{B18166C8-9CB6-CBFF-4291-53AD5DEA7156}"/>
              </a:ext>
            </a:extLst>
          </p:cNvPr>
          <p:cNvSpPr txBox="1">
            <a:spLocks/>
          </p:cNvSpPr>
          <p:nvPr/>
        </p:nvSpPr>
        <p:spPr>
          <a:xfrm>
            <a:off x="341223" y="1237616"/>
            <a:ext cx="10087200" cy="234355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000" dirty="0">
              <a:solidFill>
                <a:sysClr val="windowText" lastClr="000000"/>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ysClr val="windowText" lastClr="000000"/>
                </a:solidFill>
                <a:latin typeface="Calibri" panose="020F0502020204030204"/>
              </a:rPr>
              <a:t>Practices &amp; parent’s commitment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ysClr val="windowText" lastClr="000000"/>
                </a:solidFill>
                <a:latin typeface="Calibri" panose="020F0502020204030204"/>
              </a:rPr>
              <a:t>Costumes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ysClr val="windowText" lastClr="000000"/>
                </a:solidFill>
                <a:latin typeface="Calibri" panose="020F0502020204030204"/>
              </a:rPr>
              <a:t>Dress rehearsal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ysClr val="windowText" lastClr="000000"/>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None/>
              <a:tabLst/>
              <a:defRPr/>
            </a:pPr>
            <a:r>
              <a:rPr lang="en-GB" sz="2400" dirty="0">
                <a:solidFill>
                  <a:sysClr val="windowText" lastClr="000000"/>
                </a:solidFill>
                <a:latin typeface="Calibri" panose="020F0502020204030204"/>
              </a:rPr>
              <a:t>Some photos taken during the practices are shown in the next two slides</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651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07c884476f_0_6"/>
          <p:cNvPicPr preferRelativeResize="0"/>
          <p:nvPr/>
        </p:nvPicPr>
        <p:blipFill rotWithShape="1">
          <a:blip r:embed="rId3">
            <a:alphaModFix/>
          </a:blip>
          <a:srcRect/>
          <a:stretch/>
        </p:blipFill>
        <p:spPr>
          <a:xfrm>
            <a:off x="10909764" y="135084"/>
            <a:ext cx="999831" cy="999831"/>
          </a:xfrm>
          <a:prstGeom prst="rect">
            <a:avLst/>
          </a:prstGeom>
          <a:noFill/>
          <a:ln>
            <a:noFill/>
          </a:ln>
        </p:spPr>
      </p:pic>
      <p:sp>
        <p:nvSpPr>
          <p:cNvPr id="203" name="Google Shape;203;g207c884476f_0_6"/>
          <p:cNvSpPr txBox="1">
            <a:spLocks noGrp="1"/>
          </p:cNvSpPr>
          <p:nvPr>
            <p:ph type="ftr" idx="11"/>
          </p:nvPr>
        </p:nvSpPr>
        <p:spPr>
          <a:xfrm>
            <a:off x="4352522" y="6453204"/>
            <a:ext cx="3486900" cy="377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200" b="1" i="1" dirty="0">
                <a:solidFill>
                  <a:schemeClr val="accent3"/>
                </a:solidFill>
              </a:rPr>
              <a:t>SSSOUK National Pilgrimage  - Journey to Sai 2023</a:t>
            </a:r>
          </a:p>
        </p:txBody>
      </p:sp>
      <p:sp>
        <p:nvSpPr>
          <p:cNvPr id="2" name="Google Shape;208;g1faf34d0e89_1_17">
            <a:extLst>
              <a:ext uri="{FF2B5EF4-FFF2-40B4-BE49-F238E27FC236}">
                <a16:creationId xmlns:a16="http://schemas.microsoft.com/office/drawing/2014/main" id="{BD02D78C-DBE2-7F8A-79F0-E951AF00A857}"/>
              </a:ext>
            </a:extLst>
          </p:cNvPr>
          <p:cNvSpPr txBox="1">
            <a:spLocks/>
          </p:cNvSpPr>
          <p:nvPr/>
        </p:nvSpPr>
        <p:spPr>
          <a:xfrm>
            <a:off x="341223" y="342949"/>
            <a:ext cx="10087200" cy="584100"/>
          </a:xfrm>
          <a:prstGeom prst="rect">
            <a:avLst/>
          </a:prstGeom>
          <a:noFill/>
          <a:ln w="9525" cap="flat" cmpd="sng">
            <a:solidFill>
              <a:schemeClr val="accent1"/>
            </a:solidFill>
            <a:prstDash val="solid"/>
            <a:round/>
            <a:headEnd type="none" w="sm" len="sm"/>
            <a:tailEnd type="none" w="sm" len="sm"/>
          </a:ln>
        </p:spPr>
        <p:txBody>
          <a:bodyPr spcFirstLastPara="1" vert="horz" wrap="square" lIns="91425" tIns="45700" rIns="91425" bIns="45700" rtlCol="0" anchor="ctr" anchorCtr="0">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spcBef>
                <a:spcPts val="0"/>
              </a:spcBef>
              <a:buClr>
                <a:schemeClr val="dk2"/>
              </a:buClr>
              <a:buSzPct val="100000"/>
              <a:buFont typeface="Sorts Mill Goudy"/>
              <a:buNone/>
            </a:pPr>
            <a:r>
              <a:rPr lang="en-GB" b="1" dirty="0"/>
              <a:t>Bal Vikas (SSE) Offering</a:t>
            </a:r>
            <a:endParaRPr lang="en-GB" dirty="0"/>
          </a:p>
        </p:txBody>
      </p:sp>
      <p:pic>
        <p:nvPicPr>
          <p:cNvPr id="3" name="Picture 2">
            <a:extLst>
              <a:ext uri="{FF2B5EF4-FFF2-40B4-BE49-F238E27FC236}">
                <a16:creationId xmlns:a16="http://schemas.microsoft.com/office/drawing/2014/main" id="{C1816D5C-4929-4961-BDBF-5356BC86FA19}"/>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pic>
        <p:nvPicPr>
          <p:cNvPr id="5" name="Picture 4">
            <a:extLst>
              <a:ext uri="{FF2B5EF4-FFF2-40B4-BE49-F238E27FC236}">
                <a16:creationId xmlns:a16="http://schemas.microsoft.com/office/drawing/2014/main" id="{883C998A-E528-0F2B-5AE7-7753F5F0FF82}"/>
              </a:ext>
            </a:extLst>
          </p:cNvPr>
          <p:cNvPicPr>
            <a:picLocks noChangeAspect="1"/>
          </p:cNvPicPr>
          <p:nvPr/>
        </p:nvPicPr>
        <p:blipFill>
          <a:blip r:embed="rId5"/>
          <a:stretch>
            <a:fillRect/>
          </a:stretch>
        </p:blipFill>
        <p:spPr>
          <a:xfrm>
            <a:off x="1466579" y="1134915"/>
            <a:ext cx="3870137" cy="2573792"/>
          </a:xfrm>
          <a:prstGeom prst="rect">
            <a:avLst/>
          </a:prstGeom>
        </p:spPr>
      </p:pic>
      <p:pic>
        <p:nvPicPr>
          <p:cNvPr id="6" name="Picture 5">
            <a:extLst>
              <a:ext uri="{FF2B5EF4-FFF2-40B4-BE49-F238E27FC236}">
                <a16:creationId xmlns:a16="http://schemas.microsoft.com/office/drawing/2014/main" id="{F6A90AC3-ECDC-089A-187D-224A67AC1734}"/>
              </a:ext>
            </a:extLst>
          </p:cNvPr>
          <p:cNvPicPr>
            <a:picLocks noChangeAspect="1"/>
          </p:cNvPicPr>
          <p:nvPr/>
        </p:nvPicPr>
        <p:blipFill>
          <a:blip r:embed="rId6"/>
          <a:stretch>
            <a:fillRect/>
          </a:stretch>
        </p:blipFill>
        <p:spPr>
          <a:xfrm>
            <a:off x="5904353" y="3879412"/>
            <a:ext cx="3870137" cy="2573792"/>
          </a:xfrm>
          <a:prstGeom prst="rect">
            <a:avLst/>
          </a:prstGeom>
        </p:spPr>
      </p:pic>
      <p:pic>
        <p:nvPicPr>
          <p:cNvPr id="9" name="Picture 8">
            <a:extLst>
              <a:ext uri="{FF2B5EF4-FFF2-40B4-BE49-F238E27FC236}">
                <a16:creationId xmlns:a16="http://schemas.microsoft.com/office/drawing/2014/main" id="{852E6898-6656-17E6-08DE-28FCEE0CCC4E}"/>
              </a:ext>
            </a:extLst>
          </p:cNvPr>
          <p:cNvPicPr>
            <a:picLocks noChangeAspect="1"/>
          </p:cNvPicPr>
          <p:nvPr/>
        </p:nvPicPr>
        <p:blipFill>
          <a:blip r:embed="rId7"/>
          <a:stretch>
            <a:fillRect/>
          </a:stretch>
        </p:blipFill>
        <p:spPr>
          <a:xfrm>
            <a:off x="1466579" y="3916573"/>
            <a:ext cx="3870137" cy="2573793"/>
          </a:xfrm>
          <a:prstGeom prst="rect">
            <a:avLst/>
          </a:prstGeom>
        </p:spPr>
      </p:pic>
      <p:pic>
        <p:nvPicPr>
          <p:cNvPr id="10" name="Picture 9">
            <a:extLst>
              <a:ext uri="{FF2B5EF4-FFF2-40B4-BE49-F238E27FC236}">
                <a16:creationId xmlns:a16="http://schemas.microsoft.com/office/drawing/2014/main" id="{5198A2F9-C590-CE9C-8A7F-F3FE7C605D0F}"/>
              </a:ext>
            </a:extLst>
          </p:cNvPr>
          <p:cNvPicPr>
            <a:picLocks noChangeAspect="1"/>
          </p:cNvPicPr>
          <p:nvPr/>
        </p:nvPicPr>
        <p:blipFill>
          <a:blip r:embed="rId8"/>
          <a:stretch>
            <a:fillRect/>
          </a:stretch>
        </p:blipFill>
        <p:spPr>
          <a:xfrm>
            <a:off x="5904353" y="1134915"/>
            <a:ext cx="3870137" cy="2573793"/>
          </a:xfrm>
          <a:prstGeom prst="rect">
            <a:avLst/>
          </a:prstGeom>
        </p:spPr>
      </p:pic>
    </p:spTree>
    <p:extLst>
      <p:ext uri="{BB962C8B-B14F-4D97-AF65-F5344CB8AC3E}">
        <p14:creationId xmlns:p14="http://schemas.microsoft.com/office/powerpoint/2010/main" val="1910019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g207c884476f_0_6"/>
          <p:cNvPicPr preferRelativeResize="0"/>
          <p:nvPr/>
        </p:nvPicPr>
        <p:blipFill rotWithShape="1">
          <a:blip r:embed="rId3">
            <a:alphaModFix/>
          </a:blip>
          <a:srcRect/>
          <a:stretch/>
        </p:blipFill>
        <p:spPr>
          <a:xfrm>
            <a:off x="10909764" y="135084"/>
            <a:ext cx="999831" cy="999831"/>
          </a:xfrm>
          <a:prstGeom prst="rect">
            <a:avLst/>
          </a:prstGeom>
          <a:noFill/>
          <a:ln>
            <a:noFill/>
          </a:ln>
        </p:spPr>
      </p:pic>
      <p:sp>
        <p:nvSpPr>
          <p:cNvPr id="203" name="Google Shape;203;g207c884476f_0_6"/>
          <p:cNvSpPr txBox="1">
            <a:spLocks noGrp="1"/>
          </p:cNvSpPr>
          <p:nvPr>
            <p:ph type="ftr" idx="11"/>
          </p:nvPr>
        </p:nvSpPr>
        <p:spPr>
          <a:xfrm>
            <a:off x="4352522" y="6453204"/>
            <a:ext cx="3486900" cy="377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200" b="1" i="1" dirty="0">
                <a:solidFill>
                  <a:schemeClr val="accent3"/>
                </a:solidFill>
              </a:rPr>
              <a:t>SSSOUK National Pilgrimage  - Journey to Sai 2023</a:t>
            </a:r>
          </a:p>
        </p:txBody>
      </p:sp>
      <p:sp>
        <p:nvSpPr>
          <p:cNvPr id="2" name="Google Shape;208;g1faf34d0e89_1_17">
            <a:extLst>
              <a:ext uri="{FF2B5EF4-FFF2-40B4-BE49-F238E27FC236}">
                <a16:creationId xmlns:a16="http://schemas.microsoft.com/office/drawing/2014/main" id="{BD02D78C-DBE2-7F8A-79F0-E951AF00A857}"/>
              </a:ext>
            </a:extLst>
          </p:cNvPr>
          <p:cNvSpPr txBox="1">
            <a:spLocks/>
          </p:cNvSpPr>
          <p:nvPr/>
        </p:nvSpPr>
        <p:spPr>
          <a:xfrm>
            <a:off x="341223" y="342949"/>
            <a:ext cx="10087200" cy="584100"/>
          </a:xfrm>
          <a:prstGeom prst="rect">
            <a:avLst/>
          </a:prstGeom>
          <a:noFill/>
          <a:ln w="9525" cap="flat" cmpd="sng">
            <a:solidFill>
              <a:schemeClr val="accent1"/>
            </a:solidFill>
            <a:prstDash val="solid"/>
            <a:round/>
            <a:headEnd type="none" w="sm" len="sm"/>
            <a:tailEnd type="none" w="sm" len="sm"/>
          </a:ln>
        </p:spPr>
        <p:txBody>
          <a:bodyPr spcFirstLastPara="1" vert="horz" wrap="square" lIns="91425" tIns="45700" rIns="91425" bIns="45700" rtlCol="0" anchor="ctr" anchorCtr="0">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spcBef>
                <a:spcPts val="0"/>
              </a:spcBef>
              <a:buClr>
                <a:schemeClr val="dk2"/>
              </a:buClr>
              <a:buSzPct val="100000"/>
              <a:buFont typeface="Sorts Mill Goudy"/>
              <a:buNone/>
            </a:pPr>
            <a:r>
              <a:rPr lang="en-GB" b="1" dirty="0"/>
              <a:t>Bal Vikas (SSE) Offering</a:t>
            </a:r>
            <a:endParaRPr lang="en-GB" dirty="0"/>
          </a:p>
        </p:txBody>
      </p:sp>
      <p:pic>
        <p:nvPicPr>
          <p:cNvPr id="3" name="Picture 2">
            <a:extLst>
              <a:ext uri="{FF2B5EF4-FFF2-40B4-BE49-F238E27FC236}">
                <a16:creationId xmlns:a16="http://schemas.microsoft.com/office/drawing/2014/main" id="{C1816D5C-4929-4961-BDBF-5356BC86FA19}"/>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pic>
        <p:nvPicPr>
          <p:cNvPr id="4" name="Picture 3">
            <a:extLst>
              <a:ext uri="{FF2B5EF4-FFF2-40B4-BE49-F238E27FC236}">
                <a16:creationId xmlns:a16="http://schemas.microsoft.com/office/drawing/2014/main" id="{95248B9A-C36D-BA06-0B59-6990975B764B}"/>
              </a:ext>
            </a:extLst>
          </p:cNvPr>
          <p:cNvPicPr>
            <a:picLocks noChangeAspect="1"/>
          </p:cNvPicPr>
          <p:nvPr/>
        </p:nvPicPr>
        <p:blipFill>
          <a:blip r:embed="rId5"/>
          <a:stretch>
            <a:fillRect/>
          </a:stretch>
        </p:blipFill>
        <p:spPr>
          <a:xfrm>
            <a:off x="1516911" y="1134914"/>
            <a:ext cx="3283344" cy="2183552"/>
          </a:xfrm>
          <a:prstGeom prst="rect">
            <a:avLst/>
          </a:prstGeom>
        </p:spPr>
      </p:pic>
      <p:pic>
        <p:nvPicPr>
          <p:cNvPr id="5" name="Picture 4">
            <a:extLst>
              <a:ext uri="{FF2B5EF4-FFF2-40B4-BE49-F238E27FC236}">
                <a16:creationId xmlns:a16="http://schemas.microsoft.com/office/drawing/2014/main" id="{BE677987-88BB-B35B-C3AB-BBB53814FF6C}"/>
              </a:ext>
            </a:extLst>
          </p:cNvPr>
          <p:cNvPicPr>
            <a:picLocks noChangeAspect="1"/>
          </p:cNvPicPr>
          <p:nvPr/>
        </p:nvPicPr>
        <p:blipFill>
          <a:blip r:embed="rId6"/>
          <a:stretch>
            <a:fillRect/>
          </a:stretch>
        </p:blipFill>
        <p:spPr>
          <a:xfrm>
            <a:off x="6294475" y="1134914"/>
            <a:ext cx="3283344" cy="2183552"/>
          </a:xfrm>
          <a:prstGeom prst="rect">
            <a:avLst/>
          </a:prstGeom>
        </p:spPr>
      </p:pic>
      <p:pic>
        <p:nvPicPr>
          <p:cNvPr id="6" name="Picture 5">
            <a:extLst>
              <a:ext uri="{FF2B5EF4-FFF2-40B4-BE49-F238E27FC236}">
                <a16:creationId xmlns:a16="http://schemas.microsoft.com/office/drawing/2014/main" id="{50117FAB-58DB-E265-2127-9DC7E3CA76AC}"/>
              </a:ext>
            </a:extLst>
          </p:cNvPr>
          <p:cNvPicPr>
            <a:picLocks noChangeAspect="1"/>
          </p:cNvPicPr>
          <p:nvPr/>
        </p:nvPicPr>
        <p:blipFill>
          <a:blip r:embed="rId7"/>
          <a:stretch>
            <a:fillRect/>
          </a:stretch>
        </p:blipFill>
        <p:spPr>
          <a:xfrm>
            <a:off x="1516911" y="3617593"/>
            <a:ext cx="3283344" cy="2835611"/>
          </a:xfrm>
          <a:prstGeom prst="rect">
            <a:avLst/>
          </a:prstGeom>
        </p:spPr>
      </p:pic>
      <p:pic>
        <p:nvPicPr>
          <p:cNvPr id="7" name="Picture 6">
            <a:extLst>
              <a:ext uri="{FF2B5EF4-FFF2-40B4-BE49-F238E27FC236}">
                <a16:creationId xmlns:a16="http://schemas.microsoft.com/office/drawing/2014/main" id="{990B0ECC-F2B2-BC52-926D-E2F4FAC6C1A7}"/>
              </a:ext>
            </a:extLst>
          </p:cNvPr>
          <p:cNvPicPr>
            <a:picLocks noChangeAspect="1"/>
          </p:cNvPicPr>
          <p:nvPr/>
        </p:nvPicPr>
        <p:blipFill>
          <a:blip r:embed="rId8"/>
          <a:stretch>
            <a:fillRect/>
          </a:stretch>
        </p:blipFill>
        <p:spPr>
          <a:xfrm>
            <a:off x="6748831" y="3617592"/>
            <a:ext cx="2181182" cy="2835612"/>
          </a:xfrm>
          <a:prstGeom prst="rect">
            <a:avLst/>
          </a:prstGeom>
        </p:spPr>
      </p:pic>
    </p:spTree>
    <p:extLst>
      <p:ext uri="{BB962C8B-B14F-4D97-AF65-F5344CB8AC3E}">
        <p14:creationId xmlns:p14="http://schemas.microsoft.com/office/powerpoint/2010/main" val="340771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10002427" cy="584148"/>
          </a:xfrm>
          <a:ln>
            <a:solidFill>
              <a:schemeClr val="accent1"/>
            </a:solidFill>
          </a:ln>
        </p:spPr>
        <p:txBody>
          <a:bodyPr>
            <a:normAutofit fontScale="90000"/>
          </a:bodyPr>
          <a:lstStyle/>
          <a:p>
            <a:r>
              <a:rPr lang="en-GB" b="1" dirty="0"/>
              <a:t>Service offering for the pilgrimage</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extBox 3">
            <a:extLst>
              <a:ext uri="{FF2B5EF4-FFF2-40B4-BE49-F238E27FC236}">
                <a16:creationId xmlns:a16="http://schemas.microsoft.com/office/drawing/2014/main" id="{51086692-12C2-0EF1-9DDD-98A1D09EC78A}"/>
              </a:ext>
            </a:extLst>
          </p:cNvPr>
          <p:cNvSpPr txBox="1"/>
          <p:nvPr/>
        </p:nvSpPr>
        <p:spPr>
          <a:xfrm>
            <a:off x="611144" y="1134915"/>
            <a:ext cx="10407712" cy="5504071"/>
          </a:xfrm>
          <a:prstGeom prst="rect">
            <a:avLst/>
          </a:prstGeom>
          <a:noFill/>
        </p:spPr>
        <p:txBody>
          <a:bodyPr wrap="square">
            <a:spAutoFit/>
          </a:bodyPr>
          <a:lstStyle/>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have had many requests regarding what Service we as a group can render while in Prasanthi. This is very encouraging. While we are all excited and enthusiastic, we must also remember that we are as a group bound by certain restrictions and laws whilst we are in India.</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Possible Pilgrimage Service Offerings we have considered given our constraints.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Seva or help in some way with equipment for a hospital, school, village or orphanage.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2</a:t>
            </a: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Prasadam on performance days. </a:t>
            </a:r>
          </a:p>
          <a:p>
            <a:pPr marL="12700">
              <a:spcBef>
                <a:spcPts val="2200"/>
              </a:spcBef>
              <a:spcAft>
                <a:spcPts val="0"/>
              </a:spcAft>
            </a:pPr>
            <a:r>
              <a:rPr lang="en-GB" sz="20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 would be wonderful if we can collectively help in some way  and would suggest all to engage in the practice of ceiling on desires as Bhagwan advises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2200"/>
              </a:spcBef>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Put into action: </a:t>
            </a:r>
            <a:r>
              <a:rPr lang="en-GB" sz="2000" b="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'Ceiling on Desires’</a:t>
            </a: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Practice of the principles of ‘ceiling on desires’, consciously and continuously striving to eliminate the tendency to waste time, money, food, and energy and utilising any savings thereby generated for the service of mankind.”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b="1"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-Sri Sathya Sai Baba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8742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599656" cy="584148"/>
          </a:xfrm>
          <a:ln>
            <a:solidFill>
              <a:schemeClr val="accent1"/>
            </a:solidFill>
          </a:ln>
        </p:spPr>
        <p:txBody>
          <a:bodyPr>
            <a:normAutofit fontScale="90000"/>
          </a:bodyPr>
          <a:lstStyle/>
          <a:p>
            <a:r>
              <a:rPr lang="en-GB" b="1" dirty="0"/>
              <a:t>Service offering for the pilgrimage</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5" name="TextBox 4">
            <a:extLst>
              <a:ext uri="{FF2B5EF4-FFF2-40B4-BE49-F238E27FC236}">
                <a16:creationId xmlns:a16="http://schemas.microsoft.com/office/drawing/2014/main" id="{F26817A2-425F-FA57-2D2E-014F32174D9D}"/>
              </a:ext>
            </a:extLst>
          </p:cNvPr>
          <p:cNvSpPr txBox="1"/>
          <p:nvPr/>
        </p:nvSpPr>
        <p:spPr>
          <a:xfrm>
            <a:off x="611144" y="1387415"/>
            <a:ext cx="9599656" cy="2785378"/>
          </a:xfrm>
          <a:prstGeom prst="rect">
            <a:avLst/>
          </a:prstGeom>
          <a:noFill/>
        </p:spPr>
        <p:txBody>
          <a:bodyPr wrap="square">
            <a:spAutoFit/>
          </a:bodyPr>
          <a:lstStyle/>
          <a:p>
            <a:pPr marL="12700">
              <a:spcBef>
                <a:spcPts val="2200"/>
              </a:spcBef>
              <a:spcAft>
                <a:spcPts val="0"/>
              </a:spcAft>
            </a:pPr>
            <a:r>
              <a:rPr lang="en-GB" sz="2000" b="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Sai Bundles of Joy - Handmade items for new-born babies:</a:t>
            </a: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will be taking Bundles of Joy packs that have already been made.  Today, </a:t>
            </a:r>
            <a:r>
              <a:rPr lang="en-GB" sz="20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 can pack these as</a:t>
            </a: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 act of Service.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can participate in this service by taking a bundle or two with them today and bringing them to Prasanthi to be handed in to our admin office.</a:t>
            </a:r>
          </a:p>
          <a:p>
            <a:pPr marL="12700">
              <a:spcBef>
                <a:spcPts val="2200"/>
              </a:spcBef>
              <a:spcAft>
                <a:spcPts val="0"/>
              </a:spcAft>
            </a:pPr>
            <a:endParaRPr lang="en-GB" sz="2000" kern="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29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381942" cy="584148"/>
          </a:xfrm>
          <a:ln>
            <a:solidFill>
              <a:schemeClr val="accent1"/>
            </a:solidFill>
          </a:ln>
        </p:spPr>
        <p:txBody>
          <a:bodyPr>
            <a:normAutofit fontScale="90000"/>
          </a:bodyPr>
          <a:lstStyle/>
          <a:p>
            <a:r>
              <a:rPr lang="en-GB" b="1" dirty="0"/>
              <a:t>Service offering for the pilgrimage</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extBox 3">
            <a:extLst>
              <a:ext uri="{FF2B5EF4-FFF2-40B4-BE49-F238E27FC236}">
                <a16:creationId xmlns:a16="http://schemas.microsoft.com/office/drawing/2014/main" id="{C7718F0A-0376-3CF9-7EAC-F312AA8F2A2A}"/>
              </a:ext>
            </a:extLst>
          </p:cNvPr>
          <p:cNvSpPr txBox="1"/>
          <p:nvPr/>
        </p:nvSpPr>
        <p:spPr>
          <a:xfrm>
            <a:off x="611143" y="1500769"/>
            <a:ext cx="9381942" cy="3067506"/>
          </a:xfrm>
          <a:prstGeom prst="rect">
            <a:avLst/>
          </a:prstGeom>
          <a:noFill/>
        </p:spPr>
        <p:txBody>
          <a:bodyPr wrap="square">
            <a:spAutoFit/>
          </a:bodyPr>
          <a:lstStyle/>
          <a:p>
            <a:pPr marL="12700" algn="ctr">
              <a:spcBef>
                <a:spcPts val="2200"/>
              </a:spcBef>
              <a:spcAft>
                <a:spcPts val="0"/>
              </a:spcAft>
            </a:pPr>
            <a:r>
              <a:rPr lang="en-GB" sz="2000" b="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There will also be capacity to get involved in Service activities Individually /groups of people while at the Ashram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i="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These can include.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Helping with Admin and manning enquiries office (outside darshan time).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The making of props and costumes for the Bal Vikas play,</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Sevadal Duties (guiding pilgrims on way and during to darshan) and general help</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5904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577885" cy="584148"/>
          </a:xfrm>
          <a:ln>
            <a:solidFill>
              <a:schemeClr val="accent1"/>
            </a:solidFill>
          </a:ln>
        </p:spPr>
        <p:txBody>
          <a:bodyPr>
            <a:normAutofit fontScale="90000"/>
          </a:bodyPr>
          <a:lstStyle/>
          <a:p>
            <a:r>
              <a:rPr lang="en-GB" b="1" dirty="0"/>
              <a:t>Service offering for the pilgrimage</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5" name="TextBox 4">
            <a:extLst>
              <a:ext uri="{FF2B5EF4-FFF2-40B4-BE49-F238E27FC236}">
                <a16:creationId xmlns:a16="http://schemas.microsoft.com/office/drawing/2014/main" id="{DE03A250-5807-FD5C-E145-8A7DB98BC877}"/>
              </a:ext>
            </a:extLst>
          </p:cNvPr>
          <p:cNvSpPr txBox="1"/>
          <p:nvPr/>
        </p:nvSpPr>
        <p:spPr>
          <a:xfrm>
            <a:off x="611143" y="1334366"/>
            <a:ext cx="9577885" cy="4298613"/>
          </a:xfrm>
          <a:prstGeom prst="rect">
            <a:avLst/>
          </a:prstGeom>
          <a:noFill/>
        </p:spPr>
        <p:txBody>
          <a:bodyPr wrap="square">
            <a:spAutoFit/>
          </a:bodyPr>
          <a:lstStyle/>
          <a:p>
            <a:pPr marL="12700">
              <a:spcBef>
                <a:spcPts val="2200"/>
              </a:spcBef>
              <a:spcAft>
                <a:spcPts val="2200"/>
              </a:spcAft>
            </a:pPr>
            <a:r>
              <a:rPr lang="en-GB" sz="2000" b="1" u="sng"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Everyone can be part of the pilgrimage experience regardless of whether they decide to go to Prashanti in July or not. </a:t>
            </a:r>
            <a:endParaRPr lang="en-GB" sz="20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22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can be in the way of helping wherever help is needed, could be in the form of: research or admin or helping with the Bal Vikas play or the musical offering or just support or help at regional or national sadhana meetings with preparation or setting up the altars or helping in the dining hall. Practicing ceiling on desires so that the savings can be utilised for Seva by during the pilgrimage.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2200"/>
              </a:spcBef>
              <a:spcAft>
                <a:spcPts val="22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Please discuss this with your centre/group /regional coordinators should you choose to participate in this way while in UK or for any other clarifications regarding our Pilgrimage to Prasanthi.</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669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697627" cy="584148"/>
          </a:xfrm>
          <a:ln>
            <a:solidFill>
              <a:schemeClr val="accent1"/>
            </a:solidFill>
          </a:ln>
        </p:spPr>
        <p:txBody>
          <a:bodyPr>
            <a:normAutofit fontScale="90000"/>
          </a:bodyPr>
          <a:lstStyle/>
          <a:p>
            <a:r>
              <a:rPr lang="en-GB" b="1" dirty="0"/>
              <a:t>Taxis</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5" name="TextBox 4">
            <a:extLst>
              <a:ext uri="{FF2B5EF4-FFF2-40B4-BE49-F238E27FC236}">
                <a16:creationId xmlns:a16="http://schemas.microsoft.com/office/drawing/2014/main" id="{DE03A250-5807-FD5C-E145-8A7DB98BC877}"/>
              </a:ext>
            </a:extLst>
          </p:cNvPr>
          <p:cNvSpPr txBox="1"/>
          <p:nvPr/>
        </p:nvSpPr>
        <p:spPr>
          <a:xfrm>
            <a:off x="611144" y="1088860"/>
            <a:ext cx="9904456" cy="5339154"/>
          </a:xfrm>
          <a:prstGeom prst="rect">
            <a:avLst/>
          </a:prstGeom>
          <a:noFill/>
        </p:spPr>
        <p:txBody>
          <a:bodyPr wrap="square">
            <a:spAutoFit/>
          </a:bodyPr>
          <a:lstStyle/>
          <a:p>
            <a:pPr>
              <a:lnSpc>
                <a:spcPct val="107000"/>
              </a:lnSpc>
              <a:spcAft>
                <a:spcPts val="800"/>
              </a:spcAft>
            </a:pPr>
            <a:r>
              <a:rPr lang="en-GB" sz="2400" b="1" dirty="0">
                <a:effectLst/>
                <a:latin typeface="Calibri" panose="020F0502020204030204" pitchFamily="34" charset="0"/>
                <a:ea typeface="Calibri" panose="020F0502020204030204" pitchFamily="34" charset="0"/>
                <a:cs typeface="Times New Roman" panose="02020603050405020304" pitchFamily="18" charset="0"/>
              </a:rPr>
              <a:t>Sai Garuda Travels: </a:t>
            </a:r>
          </a:p>
          <a:p>
            <a:pPr>
              <a:lnSpc>
                <a:spcPct val="107000"/>
              </a:lnSpc>
              <a:spcAft>
                <a:spcPts val="8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Brother Kishore: 	</a:t>
            </a:r>
            <a:r>
              <a:rPr lang="en-GB" sz="2000" dirty="0">
                <a:effectLst/>
                <a:latin typeface="Calibri" panose="020F0502020204030204" pitchFamily="34" charset="0"/>
                <a:ea typeface="Calibri" panose="020F0502020204030204" pitchFamily="34" charset="0"/>
                <a:cs typeface="Times New Roman" panose="02020603050405020304" pitchFamily="18" charset="0"/>
              </a:rPr>
              <a:t>+91 94403 23625  (primary no) +91 99496 42355 (Secondary no)</a:t>
            </a:r>
          </a:p>
          <a:p>
            <a:pPr>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1) Four seater regular car.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Suitable for 3 passengers plus luggage</a:t>
            </a:r>
          </a:p>
          <a:p>
            <a:pPr indent="457200">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From Bangalore airport to Puttaparthi drop is </a:t>
            </a: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Rs. 2500 for one way</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With AC.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2) Six seater Innova car.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Suitable for 5 passengers plus luggage</a:t>
            </a:r>
          </a:p>
          <a:p>
            <a:pPr indent="457200">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From Bangalore airport to Puttaparthi drop is </a:t>
            </a: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Rs. 4000 for one way</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With AC.</a:t>
            </a:r>
          </a:p>
          <a:p>
            <a:pPr indent="457200">
              <a:lnSpc>
                <a:spcPct val="107000"/>
              </a:lnSpc>
              <a:spcAft>
                <a:spcPts val="800"/>
              </a:spcAft>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From Puttaparthi to Bangalore airport drop is the same charges for all the above vehicles.</a:t>
            </a:r>
          </a:p>
          <a:p>
            <a:pPr>
              <a:lnSpc>
                <a:spcPct val="107000"/>
              </a:lnSpc>
              <a:spcAft>
                <a:spcPts val="800"/>
              </a:spcAft>
            </a:pPr>
            <a:endParaRPr lang="en-GB" sz="9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Devotees are kingly requested to contact the company directly and say that they are part of the UK National Pilgrimage </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120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570397" y="1846850"/>
            <a:ext cx="7051206" cy="3707734"/>
          </a:xfrm>
        </p:spPr>
        <p:txBody>
          <a:bodyPr>
            <a:normAutofit fontScale="90000"/>
          </a:bodyPr>
          <a:lstStyle/>
          <a:p>
            <a:pPr algn="ctr"/>
            <a:br>
              <a:rPr lang="en-GB" b="1" dirty="0"/>
            </a:br>
            <a:br>
              <a:rPr lang="en-GB" b="1" dirty="0"/>
            </a:br>
            <a:r>
              <a:rPr lang="en-GB" b="1" dirty="0"/>
              <a:t>Central Coordinator for UK and Ireland</a:t>
            </a:r>
            <a:br>
              <a:rPr lang="en-GB" b="1" dirty="0"/>
            </a:br>
            <a:br>
              <a:rPr lang="en-GB" b="1" dirty="0"/>
            </a:br>
            <a:br>
              <a:rPr lang="en-GB" b="1" dirty="0"/>
            </a:br>
            <a:endParaRPr lang="en-GB" b="1" dirty="0"/>
          </a:p>
        </p:txBody>
      </p:sp>
      <p:sp>
        <p:nvSpPr>
          <p:cNvPr id="3" name="Title 3">
            <a:extLst>
              <a:ext uri="{FF2B5EF4-FFF2-40B4-BE49-F238E27FC236}">
                <a16:creationId xmlns:a16="http://schemas.microsoft.com/office/drawing/2014/main" id="{CD7AC8EF-8634-5642-6C2A-96F72566DA61}"/>
              </a:ext>
            </a:extLst>
          </p:cNvPr>
          <p:cNvSpPr txBox="1">
            <a:spLocks/>
          </p:cNvSpPr>
          <p:nvPr/>
        </p:nvSpPr>
        <p:spPr>
          <a:xfrm>
            <a:off x="2067194" y="1700212"/>
            <a:ext cx="8057609" cy="345757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en-GB" b="1" dirty="0"/>
              <a:t>Talk by Ketan Gokani</a:t>
            </a:r>
          </a:p>
          <a:p>
            <a:pPr algn="ctr"/>
            <a:endParaRPr lang="en-GB" b="1" dirty="0"/>
          </a:p>
          <a:p>
            <a:pPr algn="ctr"/>
            <a:br>
              <a:rPr lang="en-GB" b="1" dirty="0"/>
            </a:br>
            <a:br>
              <a:rPr lang="en-GB" b="1" dirty="0"/>
            </a:br>
            <a:endParaRPr lang="en-GB" b="1" dirty="0"/>
          </a:p>
        </p:txBody>
      </p:sp>
    </p:spTree>
    <p:extLst>
      <p:ext uri="{BB962C8B-B14F-4D97-AF65-F5344CB8AC3E}">
        <p14:creationId xmlns:p14="http://schemas.microsoft.com/office/powerpoint/2010/main" val="203082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570397" y="1846850"/>
            <a:ext cx="7051206" cy="3707734"/>
          </a:xfrm>
        </p:spPr>
        <p:txBody>
          <a:bodyPr>
            <a:normAutofit/>
          </a:bodyPr>
          <a:lstStyle/>
          <a:p>
            <a:pPr algn="ctr"/>
            <a:br>
              <a:rPr lang="en-GB" b="1" dirty="0"/>
            </a:br>
            <a:br>
              <a:rPr lang="en-GB" b="1" dirty="0"/>
            </a:br>
            <a:br>
              <a:rPr lang="en-GB" b="1" dirty="0"/>
            </a:br>
            <a:endParaRPr lang="en-GB" b="1" dirty="0"/>
          </a:p>
        </p:txBody>
      </p:sp>
      <p:sp>
        <p:nvSpPr>
          <p:cNvPr id="3" name="Title 3">
            <a:extLst>
              <a:ext uri="{FF2B5EF4-FFF2-40B4-BE49-F238E27FC236}">
                <a16:creationId xmlns:a16="http://schemas.microsoft.com/office/drawing/2014/main" id="{CD7AC8EF-8634-5642-6C2A-96F72566DA61}"/>
              </a:ext>
            </a:extLst>
          </p:cNvPr>
          <p:cNvSpPr txBox="1">
            <a:spLocks/>
          </p:cNvSpPr>
          <p:nvPr/>
        </p:nvSpPr>
        <p:spPr>
          <a:xfrm>
            <a:off x="2067194" y="1700212"/>
            <a:ext cx="8057609" cy="345757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en-GB" b="1" dirty="0"/>
              <a:t>Sarees and Scarves</a:t>
            </a:r>
            <a:br>
              <a:rPr lang="en-GB" b="1" dirty="0"/>
            </a:br>
            <a:br>
              <a:rPr lang="en-GB" b="1" dirty="0"/>
            </a:br>
            <a:endParaRPr lang="en-GB" b="1" dirty="0"/>
          </a:p>
        </p:txBody>
      </p:sp>
    </p:spTree>
    <p:extLst>
      <p:ext uri="{BB962C8B-B14F-4D97-AF65-F5344CB8AC3E}">
        <p14:creationId xmlns:p14="http://schemas.microsoft.com/office/powerpoint/2010/main" val="387999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450539" y="1522752"/>
            <a:ext cx="7893611" cy="2955914"/>
          </a:xfrm>
        </p:spPr>
        <p:txBody>
          <a:bodyPr>
            <a:normAutofit/>
          </a:bodyPr>
          <a:lstStyle/>
          <a:p>
            <a:pPr algn="ctr"/>
            <a:r>
              <a:rPr lang="en-GB" b="1" dirty="0">
                <a:solidFill>
                  <a:schemeClr val="tx1"/>
                </a:solidFill>
              </a:rPr>
              <a:t>3 Aums, Vedam and 21 Gayathri Mantra</a:t>
            </a:r>
            <a:br>
              <a:rPr lang="en-GB" b="1" dirty="0">
                <a:solidFill>
                  <a:schemeClr val="tx1"/>
                </a:solidFill>
              </a:rPr>
            </a:br>
            <a:br>
              <a:rPr lang="en-GB" b="1" dirty="0">
                <a:solidFill>
                  <a:schemeClr val="tx1"/>
                </a:solidFill>
              </a:rPr>
            </a:br>
            <a:r>
              <a:rPr lang="en-GB" b="1" dirty="0">
                <a:solidFill>
                  <a:schemeClr val="tx1"/>
                </a:solidFill>
              </a:rPr>
              <a:t>with DarshanVideo of Swami</a:t>
            </a:r>
          </a:p>
        </p:txBody>
      </p:sp>
    </p:spTree>
    <p:extLst>
      <p:ext uri="{BB962C8B-B14F-4D97-AF65-F5344CB8AC3E}">
        <p14:creationId xmlns:p14="http://schemas.microsoft.com/office/powerpoint/2010/main" val="261767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076329" cy="584148"/>
          </a:xfrm>
          <a:ln>
            <a:solidFill>
              <a:schemeClr val="accent1"/>
            </a:solidFill>
          </a:ln>
        </p:spPr>
        <p:txBody>
          <a:bodyPr>
            <a:normAutofit fontScale="90000"/>
          </a:bodyPr>
          <a:lstStyle/>
          <a:p>
            <a:r>
              <a:rPr lang="en-GB" b="1" dirty="0"/>
              <a:t>Sarees and Scarves</a:t>
            </a:r>
            <a:endParaRPr lang="en-GB" u="sng" dirty="0">
              <a:solidFill>
                <a:srgbClr val="FF0000"/>
              </a:solidFill>
            </a:endParaRPr>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10" name="TextBox 9">
            <a:extLst>
              <a:ext uri="{FF2B5EF4-FFF2-40B4-BE49-F238E27FC236}">
                <a16:creationId xmlns:a16="http://schemas.microsoft.com/office/drawing/2014/main" id="{D0F2C9EB-F9DA-E58B-AA78-455A14AC96C2}"/>
              </a:ext>
            </a:extLst>
          </p:cNvPr>
          <p:cNvSpPr txBox="1"/>
          <p:nvPr/>
        </p:nvSpPr>
        <p:spPr>
          <a:xfrm>
            <a:off x="508980" y="3899836"/>
            <a:ext cx="10509876" cy="2246769"/>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4  sarees have been chosen by the team of ladies on the UKCC</a:t>
            </a:r>
          </a:p>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Sarees will be shipped from Chennai to Parthi </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Cost will be £38.00 per person – Blouse pieces will be cut and ends will be stitched</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Please make the payment by 17</a:t>
            </a:r>
            <a:r>
              <a:rPr lang="en-GB" sz="2000" b="1" baseline="30000" dirty="0">
                <a:latin typeface="Calibri" panose="020F0502020204030204" pitchFamily="34" charset="0"/>
                <a:ea typeface="Calibri" panose="020F0502020204030204" pitchFamily="34" charset="0"/>
                <a:cs typeface="Calibri" panose="020F0502020204030204" pitchFamily="34" charset="0"/>
              </a:rPr>
              <a:t>th</a:t>
            </a:r>
            <a:r>
              <a:rPr lang="en-GB" sz="2000" b="1" dirty="0">
                <a:latin typeface="Calibri" panose="020F0502020204030204" pitchFamily="34" charset="0"/>
                <a:ea typeface="Calibri" panose="020F0502020204030204" pitchFamily="34" charset="0"/>
                <a:cs typeface="Calibri" panose="020F0502020204030204" pitchFamily="34" charset="0"/>
              </a:rPr>
              <a:t> June to the account mentioned in the email that you would have received</a:t>
            </a:r>
          </a:p>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We have ordered sarees for all the Adults and Youth</a:t>
            </a:r>
          </a:p>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Samples are here to help with colour matching for blouses</a:t>
            </a:r>
          </a:p>
        </p:txBody>
      </p:sp>
      <p:pic>
        <p:nvPicPr>
          <p:cNvPr id="5" name="Picture 4">
            <a:extLst>
              <a:ext uri="{FF2B5EF4-FFF2-40B4-BE49-F238E27FC236}">
                <a16:creationId xmlns:a16="http://schemas.microsoft.com/office/drawing/2014/main" id="{C280C78F-B9D4-B016-44D9-12578A0D4467}"/>
              </a:ext>
            </a:extLst>
          </p:cNvPr>
          <p:cNvPicPr>
            <a:picLocks noChangeAspect="1"/>
          </p:cNvPicPr>
          <p:nvPr/>
        </p:nvPicPr>
        <p:blipFill>
          <a:blip r:embed="rId5"/>
          <a:stretch>
            <a:fillRect/>
          </a:stretch>
        </p:blipFill>
        <p:spPr>
          <a:xfrm>
            <a:off x="611144" y="1161539"/>
            <a:ext cx="9076329" cy="2431698"/>
          </a:xfrm>
          <a:prstGeom prst="rect">
            <a:avLst/>
          </a:prstGeom>
        </p:spPr>
      </p:pic>
    </p:spTree>
    <p:extLst>
      <p:ext uri="{BB962C8B-B14F-4D97-AF65-F5344CB8AC3E}">
        <p14:creationId xmlns:p14="http://schemas.microsoft.com/office/powerpoint/2010/main" val="1050972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076329" cy="584148"/>
          </a:xfrm>
          <a:ln>
            <a:solidFill>
              <a:schemeClr val="accent1"/>
            </a:solidFill>
          </a:ln>
        </p:spPr>
        <p:txBody>
          <a:bodyPr>
            <a:normAutofit fontScale="90000"/>
          </a:bodyPr>
          <a:lstStyle/>
          <a:p>
            <a:r>
              <a:rPr lang="en-GB" b="1" dirty="0"/>
              <a:t>Sarees and Scarves</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10" name="TextBox 9">
            <a:extLst>
              <a:ext uri="{FF2B5EF4-FFF2-40B4-BE49-F238E27FC236}">
                <a16:creationId xmlns:a16="http://schemas.microsoft.com/office/drawing/2014/main" id="{D0F2C9EB-F9DA-E58B-AA78-455A14AC96C2}"/>
              </a:ext>
            </a:extLst>
          </p:cNvPr>
          <p:cNvSpPr txBox="1"/>
          <p:nvPr/>
        </p:nvSpPr>
        <p:spPr>
          <a:xfrm>
            <a:off x="611144" y="4308732"/>
            <a:ext cx="10546022" cy="18912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Scarf designed by one of our Youth – sample received in the UK</a:t>
            </a:r>
          </a:p>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The Scarf will be the new UK scarf to be used by service volunteers  - not only for the pilgrimage</a:t>
            </a:r>
          </a:p>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All devotees on the pilgrimage will be provided with a new scarf to be worn in Prasanthi (cost has been donated by a devotee)</a:t>
            </a:r>
          </a:p>
        </p:txBody>
      </p:sp>
      <p:pic>
        <p:nvPicPr>
          <p:cNvPr id="3" name="Picture 2">
            <a:extLst>
              <a:ext uri="{FF2B5EF4-FFF2-40B4-BE49-F238E27FC236}">
                <a16:creationId xmlns:a16="http://schemas.microsoft.com/office/drawing/2014/main" id="{EFF818A6-91F4-3372-7EE0-79006B06BE79}"/>
              </a:ext>
            </a:extLst>
          </p:cNvPr>
          <p:cNvPicPr>
            <a:picLocks noChangeAspect="1"/>
          </p:cNvPicPr>
          <p:nvPr/>
        </p:nvPicPr>
        <p:blipFill>
          <a:blip r:embed="rId5"/>
          <a:stretch>
            <a:fillRect/>
          </a:stretch>
        </p:blipFill>
        <p:spPr>
          <a:xfrm rot="5400000">
            <a:off x="4178045" y="-112643"/>
            <a:ext cx="2836685" cy="5331802"/>
          </a:xfrm>
          <a:prstGeom prst="rect">
            <a:avLst/>
          </a:prstGeom>
        </p:spPr>
      </p:pic>
    </p:spTree>
    <p:extLst>
      <p:ext uri="{BB962C8B-B14F-4D97-AF65-F5344CB8AC3E}">
        <p14:creationId xmlns:p14="http://schemas.microsoft.com/office/powerpoint/2010/main" val="1156437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570397" y="1846850"/>
            <a:ext cx="7051206" cy="3707734"/>
          </a:xfrm>
        </p:spPr>
        <p:txBody>
          <a:bodyPr>
            <a:normAutofit/>
          </a:bodyPr>
          <a:lstStyle/>
          <a:p>
            <a:pPr algn="ctr"/>
            <a:br>
              <a:rPr lang="en-GB" b="1" dirty="0"/>
            </a:br>
            <a:br>
              <a:rPr lang="en-GB" b="1" dirty="0"/>
            </a:br>
            <a:br>
              <a:rPr lang="en-GB" b="1" dirty="0"/>
            </a:br>
            <a:endParaRPr lang="en-GB" b="1" dirty="0"/>
          </a:p>
        </p:txBody>
      </p:sp>
      <p:sp>
        <p:nvSpPr>
          <p:cNvPr id="3" name="Title 3">
            <a:extLst>
              <a:ext uri="{FF2B5EF4-FFF2-40B4-BE49-F238E27FC236}">
                <a16:creationId xmlns:a16="http://schemas.microsoft.com/office/drawing/2014/main" id="{CD7AC8EF-8634-5642-6C2A-96F72566DA61}"/>
              </a:ext>
            </a:extLst>
          </p:cNvPr>
          <p:cNvSpPr txBox="1">
            <a:spLocks/>
          </p:cNvSpPr>
          <p:nvPr/>
        </p:nvSpPr>
        <p:spPr>
          <a:xfrm>
            <a:off x="2067194" y="1542361"/>
            <a:ext cx="8842570" cy="3615427"/>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en-GB" b="1" dirty="0"/>
              <a:t>A further look at a typical day in Prasanthi</a:t>
            </a:r>
          </a:p>
          <a:p>
            <a:pPr algn="ctr"/>
            <a:endParaRPr lang="en-GB" b="1" dirty="0"/>
          </a:p>
          <a:p>
            <a:pPr algn="ctr"/>
            <a:r>
              <a:rPr lang="en-GB" b="1" dirty="0"/>
              <a:t>Roni Ramdin</a:t>
            </a:r>
          </a:p>
          <a:p>
            <a:pPr algn="ctr"/>
            <a:endParaRPr lang="en-GB" b="1" dirty="0"/>
          </a:p>
          <a:p>
            <a:pPr algn="ctr"/>
            <a:r>
              <a:rPr lang="en-GB" b="1" dirty="0"/>
              <a:t>Region 6 president and Joint National Bal Vikas (SSE) Coordinator</a:t>
            </a:r>
          </a:p>
          <a:p>
            <a:pPr algn="ctr"/>
            <a:endParaRPr lang="en-GB" b="1" dirty="0"/>
          </a:p>
          <a:p>
            <a:pPr algn="ctr"/>
            <a:br>
              <a:rPr lang="en-GB" b="1" dirty="0"/>
            </a:br>
            <a:endParaRPr lang="en-GB" b="1" dirty="0"/>
          </a:p>
        </p:txBody>
      </p:sp>
    </p:spTree>
    <p:extLst>
      <p:ext uri="{BB962C8B-B14F-4D97-AF65-F5344CB8AC3E}">
        <p14:creationId xmlns:p14="http://schemas.microsoft.com/office/powerpoint/2010/main" val="2145824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570397" y="1846850"/>
            <a:ext cx="7051206" cy="3707734"/>
          </a:xfrm>
        </p:spPr>
        <p:txBody>
          <a:bodyPr>
            <a:normAutofit/>
          </a:bodyPr>
          <a:lstStyle/>
          <a:p>
            <a:pPr algn="ctr"/>
            <a:br>
              <a:rPr lang="en-GB" b="1" dirty="0"/>
            </a:br>
            <a:br>
              <a:rPr lang="en-GB" b="1" dirty="0"/>
            </a:br>
            <a:br>
              <a:rPr lang="en-GB" b="1" dirty="0"/>
            </a:br>
            <a:endParaRPr lang="en-GB" b="1" dirty="0"/>
          </a:p>
        </p:txBody>
      </p:sp>
      <p:sp>
        <p:nvSpPr>
          <p:cNvPr id="2" name="Title 3">
            <a:extLst>
              <a:ext uri="{FF2B5EF4-FFF2-40B4-BE49-F238E27FC236}">
                <a16:creationId xmlns:a16="http://schemas.microsoft.com/office/drawing/2014/main" id="{1ACC5083-44DF-DB77-AB77-A52662892303}"/>
              </a:ext>
            </a:extLst>
          </p:cNvPr>
          <p:cNvSpPr txBox="1">
            <a:spLocks/>
          </p:cNvSpPr>
          <p:nvPr/>
        </p:nvSpPr>
        <p:spPr>
          <a:xfrm>
            <a:off x="2067194" y="1508725"/>
            <a:ext cx="8057609" cy="345757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en-GB" b="1" dirty="0"/>
              <a:t>Arrangements and logistics for Pilgrimage</a:t>
            </a:r>
          </a:p>
        </p:txBody>
      </p:sp>
    </p:spTree>
    <p:extLst>
      <p:ext uri="{BB962C8B-B14F-4D97-AF65-F5344CB8AC3E}">
        <p14:creationId xmlns:p14="http://schemas.microsoft.com/office/powerpoint/2010/main" val="54888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399860" y="1315233"/>
            <a:ext cx="9221744" cy="4760157"/>
          </a:xfrm>
        </p:spPr>
        <p:txBody>
          <a:bodyPr>
            <a:normAutofit/>
          </a:bodyPr>
          <a:lstStyle/>
          <a:p>
            <a:pPr algn="ctr"/>
            <a:br>
              <a:rPr lang="en-GB" b="1" dirty="0"/>
            </a:br>
            <a:br>
              <a:rPr lang="en-GB" b="1" dirty="0"/>
            </a:br>
            <a:br>
              <a:rPr lang="en-GB" b="1" dirty="0"/>
            </a:br>
            <a:endParaRPr lang="en-GB" b="1" dirty="0"/>
          </a:p>
        </p:txBody>
      </p:sp>
      <p:sp>
        <p:nvSpPr>
          <p:cNvPr id="2" name="Title 3">
            <a:extLst>
              <a:ext uri="{FF2B5EF4-FFF2-40B4-BE49-F238E27FC236}">
                <a16:creationId xmlns:a16="http://schemas.microsoft.com/office/drawing/2014/main" id="{1ACC5083-44DF-DB77-AB77-A52662892303}"/>
              </a:ext>
            </a:extLst>
          </p:cNvPr>
          <p:cNvSpPr txBox="1">
            <a:spLocks/>
          </p:cNvSpPr>
          <p:nvPr/>
        </p:nvSpPr>
        <p:spPr>
          <a:xfrm>
            <a:off x="611144" y="1315233"/>
            <a:ext cx="10087335" cy="400314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GB" sz="2000" b="1" dirty="0">
                <a:latin typeface="Calibri" panose="020F0502020204030204" pitchFamily="34" charset="0"/>
                <a:ea typeface="Calibri" panose="020F0502020204030204" pitchFamily="34" charset="0"/>
                <a:cs typeface="Calibri" panose="020F0502020204030204" pitchFamily="34" charset="0"/>
              </a:rPr>
              <a:t>Please fill in the google form link below as soon as possible as we need information on your travel plans to the Ashram and information for accommodation:</a:t>
            </a:r>
          </a:p>
          <a:p>
            <a:endParaRPr lang="en-GB" sz="2000" b="1" dirty="0">
              <a:latin typeface="Calibri" panose="020F0502020204030204" pitchFamily="34" charset="0"/>
              <a:ea typeface="Calibri" panose="020F0502020204030204" pitchFamily="34" charset="0"/>
              <a:cs typeface="Calibri" panose="020F0502020204030204" pitchFamily="34" charset="0"/>
            </a:endParaRPr>
          </a:p>
          <a:p>
            <a:r>
              <a:rPr lang="en-GB" sz="2000" b="1" dirty="0">
                <a:latin typeface="Calibri" panose="020F0502020204030204" pitchFamily="34" charset="0"/>
                <a:ea typeface="Calibri" panose="020F0502020204030204" pitchFamily="34" charset="0"/>
                <a:cs typeface="Calibri" panose="020F0502020204030204" pitchFamily="34" charset="0"/>
                <a:hlinkClick r:id="rId5"/>
              </a:rPr>
              <a:t>https://forms.gle/MQfoK2vSnUQXp2Jc8</a:t>
            </a:r>
            <a:endParaRPr lang="en-GB" sz="2000" b="1" dirty="0">
              <a:latin typeface="Calibri" panose="020F0502020204030204" pitchFamily="34" charset="0"/>
              <a:ea typeface="Calibri" panose="020F0502020204030204" pitchFamily="34" charset="0"/>
              <a:cs typeface="Calibri" panose="020F0502020204030204" pitchFamily="34" charset="0"/>
            </a:endParaRPr>
          </a:p>
          <a:p>
            <a:endParaRPr lang="en-GB" sz="2000" b="1" dirty="0">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Currently 43 emails sent and a total of 67 people registered have no accommodation details</a:t>
            </a:r>
          </a:p>
          <a:p>
            <a:pPr algn="l"/>
            <a:r>
              <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226 have submitted accommodation details</a:t>
            </a:r>
          </a:p>
          <a:p>
            <a:pPr algn="l"/>
            <a:endPar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Other issues raised in emails:</a:t>
            </a:r>
          </a:p>
          <a:p>
            <a:pPr algn="l"/>
            <a:r>
              <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Some people have submitted accommodation forms where:</a:t>
            </a:r>
          </a:p>
          <a:p>
            <a:pPr algn="l"/>
            <a:r>
              <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not all people listed are registered</a:t>
            </a:r>
          </a:p>
          <a:p>
            <a:pPr algn="l"/>
            <a:r>
              <a:rPr lang="en-GB" sz="20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they have entered names of less people than the stated group size</a:t>
            </a:r>
          </a:p>
        </p:txBody>
      </p:sp>
      <p:sp>
        <p:nvSpPr>
          <p:cNvPr id="3" name="Title 1">
            <a:extLst>
              <a:ext uri="{FF2B5EF4-FFF2-40B4-BE49-F238E27FC236}">
                <a16:creationId xmlns:a16="http://schemas.microsoft.com/office/drawing/2014/main" id="{9E953F0D-942D-35AC-77B1-AFE1732B86D3}"/>
              </a:ext>
            </a:extLst>
          </p:cNvPr>
          <p:cNvSpPr txBox="1">
            <a:spLocks/>
          </p:cNvSpPr>
          <p:nvPr/>
        </p:nvSpPr>
        <p:spPr>
          <a:xfrm>
            <a:off x="611144" y="342925"/>
            <a:ext cx="10087336" cy="584148"/>
          </a:xfrm>
          <a:prstGeom prst="rect">
            <a:avLst/>
          </a:prstGeom>
          <a:ln>
            <a:solidFill>
              <a:schemeClr val="accent1"/>
            </a:solidFill>
          </a:ln>
        </p:spPr>
        <p:txBody>
          <a:bodyPr vert="horz" lIns="91440" tIns="45720" rIns="91440" bIns="45720" rtlCol="0" anchor="ctr">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GB" b="1" dirty="0"/>
              <a:t>Information needed</a:t>
            </a:r>
          </a:p>
        </p:txBody>
      </p:sp>
    </p:spTree>
    <p:extLst>
      <p:ext uri="{BB962C8B-B14F-4D97-AF65-F5344CB8AC3E}">
        <p14:creationId xmlns:p14="http://schemas.microsoft.com/office/powerpoint/2010/main" val="1591064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10087336" cy="584148"/>
          </a:xfrm>
          <a:ln>
            <a:solidFill>
              <a:schemeClr val="accent1"/>
            </a:solidFill>
          </a:ln>
        </p:spPr>
        <p:txBody>
          <a:bodyPr>
            <a:normAutofit fontScale="90000"/>
          </a:bodyPr>
          <a:lstStyle/>
          <a:p>
            <a:r>
              <a:rPr lang="en-GB" b="1" dirty="0"/>
              <a:t>Important practical information</a:t>
            </a:r>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3" name="TextBox 2">
            <a:extLst>
              <a:ext uri="{FF2B5EF4-FFF2-40B4-BE49-F238E27FC236}">
                <a16:creationId xmlns:a16="http://schemas.microsoft.com/office/drawing/2014/main" id="{6AFC6B59-C838-3639-E3E8-176FA29808B9}"/>
              </a:ext>
            </a:extLst>
          </p:cNvPr>
          <p:cNvSpPr txBox="1"/>
          <p:nvPr/>
        </p:nvSpPr>
        <p:spPr>
          <a:xfrm>
            <a:off x="611144" y="1445598"/>
            <a:ext cx="9906582" cy="4199611"/>
          </a:xfrm>
          <a:prstGeom prst="rect">
            <a:avLst/>
          </a:prstGeom>
          <a:noFill/>
        </p:spPr>
        <p:txBody>
          <a:bodyPr wrap="square" rtlCol="0">
            <a:spAutoFit/>
          </a:bodyPr>
          <a:lstStyle/>
          <a:p>
            <a:pPr marL="1200150" lvl="2" indent="-285750">
              <a:lnSpc>
                <a:spcPct val="150000"/>
              </a:lnSpc>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Information on Passports, Visas, Vaccinations and Baggage allowance can be found on the website </a:t>
            </a:r>
            <a:r>
              <a:rPr lang="en-GB"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Please apply for visas now (depending on your nationality)</a:t>
            </a:r>
          </a:p>
          <a:p>
            <a:pPr marL="1200150" lvl="2" indent="-28575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Travel and accommodation information is also available on our National website</a:t>
            </a:r>
          </a:p>
          <a:p>
            <a:pPr marL="1200150" lvl="2" indent="-28575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We are asking the accommodation office for the latest version of the form that they require to be filled in, so that you can do that before you go to the accommodation office. </a:t>
            </a:r>
          </a:p>
          <a:p>
            <a:pPr marL="1200150" lvl="2" indent="-285750">
              <a:lnSpc>
                <a:spcPct val="150000"/>
              </a:lnSpc>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Please pay directly in person to the accommodation office on arrival</a:t>
            </a:r>
          </a:p>
          <a:p>
            <a:pPr marL="1657350" lvl="3" indent="-28575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We will send them a spreadsheet with the details of all those who will be in the group.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8951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387624" y="135084"/>
            <a:ext cx="10087336" cy="584148"/>
          </a:xfrm>
          <a:ln>
            <a:solidFill>
              <a:schemeClr val="accent1"/>
            </a:solidFill>
          </a:ln>
        </p:spPr>
        <p:txBody>
          <a:bodyPr>
            <a:normAutofit fontScale="90000"/>
          </a:bodyPr>
          <a:lstStyle/>
          <a:p>
            <a:r>
              <a:rPr lang="en-GB" b="1" dirty="0"/>
              <a:t>Other miscellaneous points</a:t>
            </a:r>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3" name="TextBox 2">
            <a:extLst>
              <a:ext uri="{FF2B5EF4-FFF2-40B4-BE49-F238E27FC236}">
                <a16:creationId xmlns:a16="http://schemas.microsoft.com/office/drawing/2014/main" id="{6AFC6B59-C838-3639-E3E8-176FA29808B9}"/>
              </a:ext>
            </a:extLst>
          </p:cNvPr>
          <p:cNvSpPr txBox="1"/>
          <p:nvPr/>
        </p:nvSpPr>
        <p:spPr>
          <a:xfrm>
            <a:off x="445649" y="958388"/>
            <a:ext cx="11018576" cy="4922501"/>
          </a:xfrm>
          <a:prstGeom prst="rect">
            <a:avLst/>
          </a:prstGeom>
          <a:noFill/>
        </p:spPr>
        <p:txBody>
          <a:bodyPr wrap="square" rtlCol="0">
            <a:spAutoFit/>
          </a:bodyPr>
          <a:lstStyle/>
          <a:p>
            <a:pPr marL="342900" lvl="0" indent="-342900" fontAlgn="base">
              <a:lnSpc>
                <a:spcPct val="150000"/>
              </a:lnSpc>
              <a:spcAft>
                <a:spcPts val="800"/>
              </a:spcAft>
              <a:buSzPts val="1000"/>
              <a:buFont typeface="Symbol" panose="05050102010706020507" pitchFamily="18" charset="2"/>
              <a:buChar char=""/>
              <a:tabLst>
                <a:tab pos="457200" algn="l"/>
              </a:tabLst>
            </a:pPr>
            <a:r>
              <a:rPr lang="en-GB" dirty="0">
                <a:latin typeface="Calibri" panose="020F0502020204030204" pitchFamily="34" charset="0"/>
                <a:ea typeface="Calibri" panose="020F0502020204030204" pitchFamily="34" charset="0"/>
                <a:cs typeface="Calibri" panose="020F0502020204030204" pitchFamily="34" charset="0"/>
              </a:rPr>
              <a:t>SSSOUK are not responsible for Travel arrangements to Puttaparthi – we have details of the Taxi company and the agreed prices that we have with them as mentioned by Jayeshbhai</a:t>
            </a:r>
          </a:p>
          <a:p>
            <a:pPr marL="342900" indent="-342900" fontAlgn="base">
              <a:lnSpc>
                <a:spcPct val="150000"/>
              </a:lnSpc>
              <a:spcAft>
                <a:spcPts val="800"/>
              </a:spcAft>
              <a:buSzPts val="1000"/>
              <a:buFont typeface="Symbol" panose="05050102010706020507" pitchFamily="18" charset="2"/>
              <a:buChar char=""/>
              <a:tabLst>
                <a:tab pos="457200" algn="l"/>
              </a:tabLst>
            </a:pPr>
            <a:r>
              <a:rPr lang="en-GB" b="1" dirty="0">
                <a:latin typeface="Calibri" panose="020F0502020204030204" pitchFamily="34" charset="0"/>
                <a:ea typeface="Calibri" panose="020F0502020204030204" pitchFamily="34" charset="0"/>
                <a:cs typeface="Calibri" panose="020F0502020204030204" pitchFamily="34" charset="0"/>
              </a:rPr>
              <a:t>Food allergies / dietary requirements: </a:t>
            </a:r>
          </a:p>
          <a:p>
            <a:pPr marL="800100" lvl="1" indent="-342900" fontAlgn="base">
              <a:lnSpc>
                <a:spcPct val="150000"/>
              </a:lnSpc>
              <a:spcAft>
                <a:spcPts val="800"/>
              </a:spcAft>
              <a:buSzPts val="1000"/>
              <a:buFont typeface="Symbol" panose="05050102010706020507" pitchFamily="18" charset="2"/>
              <a:buChar char=""/>
              <a:tabLst>
                <a:tab pos="457200" algn="l"/>
              </a:tabLst>
            </a:pPr>
            <a:r>
              <a:rPr lang="en-GB" b="1" dirty="0">
                <a:latin typeface="Calibri" panose="020F0502020204030204" pitchFamily="34" charset="0"/>
                <a:ea typeface="Calibri" panose="020F0502020204030204" pitchFamily="34" charset="0"/>
                <a:cs typeface="Calibri" panose="020F0502020204030204" pitchFamily="34" charset="0"/>
              </a:rPr>
              <a:t>Devotees will need to ask the canteens personally</a:t>
            </a:r>
          </a:p>
          <a:p>
            <a:pPr marL="342900" indent="-342900" fontAlgn="base">
              <a:lnSpc>
                <a:spcPct val="150000"/>
              </a:lnSpc>
              <a:spcAft>
                <a:spcPts val="800"/>
              </a:spcAft>
              <a:buSzPts val="1000"/>
              <a:buFont typeface="Symbol" panose="05050102010706020507" pitchFamily="18" charset="2"/>
              <a:buChar char=""/>
              <a:tabLst>
                <a:tab pos="457200" algn="l"/>
              </a:tabLst>
            </a:pPr>
            <a:r>
              <a:rPr lang="en-GB" b="1" dirty="0">
                <a:latin typeface="Calibri" panose="020F0502020204030204" pitchFamily="34" charset="0"/>
                <a:ea typeface="Calibri" panose="020F0502020204030204" pitchFamily="34" charset="0"/>
                <a:cs typeface="Calibri" panose="020F0502020204030204" pitchFamily="34" charset="0"/>
              </a:rPr>
              <a:t>Please ensure that you are medically fit to travel </a:t>
            </a:r>
          </a:p>
          <a:p>
            <a:pPr marL="342900" indent="-342900" fontAlgn="base">
              <a:lnSpc>
                <a:spcPct val="150000"/>
              </a:lnSpc>
              <a:spcAft>
                <a:spcPts val="800"/>
              </a:spcAft>
              <a:buSzPts val="1000"/>
              <a:buFont typeface="Symbol" panose="05050102010706020507" pitchFamily="18" charset="2"/>
              <a:buChar char=""/>
              <a:tabLst>
                <a:tab pos="457200" algn="l"/>
              </a:tabLst>
            </a:pPr>
            <a:r>
              <a:rPr lang="en-GB" b="1" dirty="0">
                <a:latin typeface="Calibri" panose="020F0502020204030204" pitchFamily="34" charset="0"/>
                <a:ea typeface="Calibri" panose="020F0502020204030204" pitchFamily="34" charset="0"/>
                <a:cs typeface="Calibri" panose="020F0502020204030204" pitchFamily="34" charset="0"/>
              </a:rPr>
              <a:t>Dress code, all to wear a UK group scarf. Ladies to wear group Sarees </a:t>
            </a:r>
          </a:p>
          <a:p>
            <a:pPr marL="800100" lvl="1" indent="-342900" fontAlgn="base">
              <a:lnSpc>
                <a:spcPct val="150000"/>
              </a:lnSpc>
              <a:spcAft>
                <a:spcPts val="800"/>
              </a:spcAft>
              <a:buSzPts val="1000"/>
              <a:buFont typeface="Symbol" panose="05050102010706020507" pitchFamily="18" charset="2"/>
              <a:buChar char=""/>
              <a:tabLst>
                <a:tab pos="457200" algn="l"/>
              </a:tabLst>
            </a:pPr>
            <a:r>
              <a:rPr lang="en-GB" b="1" dirty="0">
                <a:latin typeface="Calibri" panose="020F0502020204030204" pitchFamily="34" charset="0"/>
                <a:ea typeface="Calibri" panose="020F0502020204030204" pitchFamily="34" charset="0"/>
                <a:cs typeface="Calibri" panose="020F0502020204030204" pitchFamily="34" charset="0"/>
              </a:rPr>
              <a:t>White and white for bal vikas children (churidhar with shawl for girls, shirt and trousers or kurta for boys)</a:t>
            </a:r>
          </a:p>
          <a:p>
            <a:pPr marL="800100" lvl="1" indent="-342900" fontAlgn="base">
              <a:lnSpc>
                <a:spcPct val="150000"/>
              </a:lnSpc>
              <a:spcAft>
                <a:spcPts val="800"/>
              </a:spcAft>
              <a:buSzPts val="1000"/>
              <a:buFont typeface="Symbol" panose="05050102010706020507" pitchFamily="18" charset="2"/>
              <a:buChar char=""/>
              <a:tabLst>
                <a:tab pos="457200" algn="l"/>
              </a:tabLst>
            </a:pPr>
            <a:r>
              <a:rPr lang="en-GB" b="1" dirty="0">
                <a:latin typeface="Calibri" panose="020F0502020204030204" pitchFamily="34" charset="0"/>
                <a:ea typeface="Calibri" panose="020F0502020204030204" pitchFamily="34" charset="0"/>
                <a:cs typeface="Calibri" panose="020F0502020204030204" pitchFamily="34" charset="0"/>
              </a:rPr>
              <a:t>White and white for men (no shorts)</a:t>
            </a:r>
          </a:p>
          <a:p>
            <a:pPr lvl="0" fontAlgn="base">
              <a:lnSpc>
                <a:spcPct val="150000"/>
              </a:lnSpc>
              <a:spcAft>
                <a:spcPts val="800"/>
              </a:spcAft>
              <a:buSzPts val="1000"/>
              <a:tabLst>
                <a:tab pos="457200" algn="l"/>
              </a:tabLst>
            </a:pPr>
            <a:r>
              <a:rPr lang="en-GB" dirty="0">
                <a:latin typeface="Calibri" panose="020F0502020204030204" pitchFamily="34" charset="0"/>
                <a:ea typeface="Calibri" panose="020F0502020204030204" pitchFamily="34" charset="0"/>
                <a:cs typeface="Calibri" panose="020F0502020204030204" pitchFamily="34" charset="0"/>
              </a:rPr>
              <a:t>Some more information about things like daily timings in Prasanthi, ashram etiquette, banking etc are available on the website</a:t>
            </a:r>
          </a:p>
        </p:txBody>
      </p:sp>
    </p:spTree>
    <p:extLst>
      <p:ext uri="{BB962C8B-B14F-4D97-AF65-F5344CB8AC3E}">
        <p14:creationId xmlns:p14="http://schemas.microsoft.com/office/powerpoint/2010/main" val="142500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076329" cy="584148"/>
          </a:xfrm>
          <a:ln>
            <a:solidFill>
              <a:schemeClr val="accent1"/>
            </a:solidFill>
          </a:ln>
        </p:spPr>
        <p:txBody>
          <a:bodyPr>
            <a:normAutofit fontScale="90000"/>
          </a:bodyPr>
          <a:lstStyle/>
          <a:p>
            <a:r>
              <a:rPr lang="en-GB" b="1" dirty="0"/>
              <a:t>Dates of the diary - reminder </a:t>
            </a:r>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10" name="TextBox 9">
            <a:extLst>
              <a:ext uri="{FF2B5EF4-FFF2-40B4-BE49-F238E27FC236}">
                <a16:creationId xmlns:a16="http://schemas.microsoft.com/office/drawing/2014/main" id="{2795C1E5-728C-AC24-8BCB-B64E8D8F697C}"/>
              </a:ext>
            </a:extLst>
          </p:cNvPr>
          <p:cNvSpPr txBox="1"/>
          <p:nvPr/>
        </p:nvSpPr>
        <p:spPr>
          <a:xfrm>
            <a:off x="282405" y="1132146"/>
            <a:ext cx="11424912" cy="4435189"/>
          </a:xfrm>
          <a:prstGeom prst="rect">
            <a:avLst/>
          </a:prstGeom>
          <a:noFill/>
        </p:spPr>
        <p:txBody>
          <a:bodyPr wrap="square" rtlCol="0">
            <a:spAutoFit/>
          </a:bodyPr>
          <a:lstStyle/>
          <a:p>
            <a:pPr lvl="1">
              <a:lnSpc>
                <a:spcPct val="150000"/>
              </a:lnSpc>
            </a:pPr>
            <a:r>
              <a:rPr lang="en-GB" sz="2400" b="1" dirty="0">
                <a:effectLst/>
                <a:latin typeface="Calibri" panose="020F0502020204030204" pitchFamily="34" charset="0"/>
                <a:ea typeface="Calibri" panose="020F0502020204030204" pitchFamily="34" charset="0"/>
                <a:cs typeface="Times New Roman" panose="02020603050405020304" pitchFamily="18" charset="0"/>
              </a:rPr>
              <a:t>The pilgrimage starts on Monday 31</a:t>
            </a:r>
            <a:r>
              <a:rPr lang="en-GB" sz="2400" b="1"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July at 7.00am</a:t>
            </a:r>
          </a:p>
          <a:p>
            <a:pPr lvl="1">
              <a:lnSpc>
                <a:spcPct val="150000"/>
              </a:lnSpc>
            </a:pPr>
            <a:r>
              <a:rPr lang="en-GB" sz="2400" b="1" dirty="0">
                <a:latin typeface="Calibri" panose="020F0502020204030204" pitchFamily="34" charset="0"/>
                <a:ea typeface="Calibri" panose="020F0502020204030204" pitchFamily="34" charset="0"/>
                <a:cs typeface="Times New Roman" panose="02020603050405020304" pitchFamily="18" charset="0"/>
              </a:rPr>
              <a:t>Please arrive in Prasanthi Nilayam on Saturday 29</a:t>
            </a:r>
            <a:r>
              <a:rPr lang="en-GB" sz="24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sz="2400" b="1" dirty="0">
                <a:latin typeface="Calibri" panose="020F0502020204030204" pitchFamily="34" charset="0"/>
                <a:ea typeface="Calibri" panose="020F0502020204030204" pitchFamily="34" charset="0"/>
                <a:cs typeface="Times New Roman" panose="02020603050405020304" pitchFamily="18" charset="0"/>
              </a:rPr>
              <a:t> or Sunday 30</a:t>
            </a:r>
            <a:r>
              <a:rPr lang="en-GB" sz="24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sz="2400" b="1" dirty="0">
                <a:latin typeface="Calibri" panose="020F0502020204030204" pitchFamily="34" charset="0"/>
                <a:ea typeface="Calibri" panose="020F0502020204030204" pitchFamily="34" charset="0"/>
                <a:cs typeface="Times New Roman" panose="02020603050405020304" pitchFamily="18" charset="0"/>
              </a:rPr>
              <a:t> July</a:t>
            </a:r>
          </a:p>
          <a:p>
            <a:pPr lvl="1">
              <a:lnSpc>
                <a:spcPct val="150000"/>
              </a:lnSpc>
            </a:pPr>
            <a:endParaRPr lang="en-GB"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pPr>
            <a:r>
              <a:rPr lang="en-GB" sz="2400" b="1" dirty="0">
                <a:latin typeface="Calibri" panose="020F0502020204030204" pitchFamily="34" charset="0"/>
                <a:ea typeface="Calibri" panose="020F0502020204030204" pitchFamily="34" charset="0"/>
                <a:cs typeface="Times New Roman" panose="02020603050405020304" pitchFamily="18" charset="0"/>
              </a:rPr>
              <a:t>Sadhana Meetings – </a:t>
            </a:r>
            <a:r>
              <a:rPr lang="en-GB" sz="24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All meetings are mandatory</a:t>
            </a:r>
          </a:p>
          <a:p>
            <a:pPr marL="800100" lvl="1" indent="-342900">
              <a:lnSpc>
                <a:spcPct val="150000"/>
              </a:lnSpc>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Times New Roman" panose="02020603050405020304" pitchFamily="18" charset="0"/>
              </a:rPr>
              <a:t>Saturday 15</a:t>
            </a:r>
            <a:r>
              <a:rPr lang="en-GB" sz="20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sz="2000" b="1" dirty="0">
                <a:latin typeface="Calibri" panose="020F0502020204030204" pitchFamily="34" charset="0"/>
                <a:ea typeface="Calibri" panose="020F0502020204030204" pitchFamily="34" charset="0"/>
                <a:cs typeface="Times New Roman" panose="02020603050405020304" pitchFamily="18" charset="0"/>
              </a:rPr>
              <a:t> July – Final gathering for prayers as a whole group at Oxhey Wood Primary School (Bal Vikas practices will continue after this date).</a:t>
            </a:r>
          </a:p>
          <a:p>
            <a:pPr marL="800100" lvl="1" indent="-342900">
              <a:lnSpc>
                <a:spcPct val="150000"/>
              </a:lnSpc>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pPr>
            <a:r>
              <a:rPr lang="en-GB" sz="2000" b="1" dirty="0">
                <a:solidFill>
                  <a:srgbClr val="000000"/>
                </a:solidFill>
                <a:latin typeface="Calibri" panose="020F0502020204030204" pitchFamily="34" charset="0"/>
                <a:ea typeface="Calibri" panose="020F0502020204030204" pitchFamily="34" charset="0"/>
                <a:cs typeface="Calibri" panose="020F0502020204030204" pitchFamily="34" charset="0"/>
              </a:rPr>
              <a:t>Send any questions to: </a:t>
            </a:r>
            <a:r>
              <a:rPr lang="en-GB" sz="2000" b="1"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nationalpilgrimage@srisathyasai.org.uk</a:t>
            </a:r>
            <a:endParaRPr lang="en-GB" sz="2000" b="1"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9456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570397" y="1846850"/>
            <a:ext cx="7051206" cy="3707734"/>
          </a:xfrm>
        </p:spPr>
        <p:txBody>
          <a:bodyPr>
            <a:normAutofit/>
          </a:bodyPr>
          <a:lstStyle/>
          <a:p>
            <a:pPr algn="ctr"/>
            <a:br>
              <a:rPr lang="en-GB" b="1" dirty="0"/>
            </a:br>
            <a:br>
              <a:rPr lang="en-GB" b="1" dirty="0"/>
            </a:br>
            <a:br>
              <a:rPr lang="en-GB" b="1" dirty="0"/>
            </a:br>
            <a:endParaRPr lang="en-GB" b="1" dirty="0"/>
          </a:p>
        </p:txBody>
      </p:sp>
      <p:sp>
        <p:nvSpPr>
          <p:cNvPr id="2" name="Title 3">
            <a:extLst>
              <a:ext uri="{FF2B5EF4-FFF2-40B4-BE49-F238E27FC236}">
                <a16:creationId xmlns:a16="http://schemas.microsoft.com/office/drawing/2014/main" id="{1ACC5083-44DF-DB77-AB77-A52662892303}"/>
              </a:ext>
            </a:extLst>
          </p:cNvPr>
          <p:cNvSpPr txBox="1">
            <a:spLocks/>
          </p:cNvSpPr>
          <p:nvPr/>
        </p:nvSpPr>
        <p:spPr>
          <a:xfrm>
            <a:off x="2890616" y="1716066"/>
            <a:ext cx="6410765" cy="268656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en-GB" b="1" dirty="0"/>
              <a:t>Sadhana &amp; Website</a:t>
            </a:r>
          </a:p>
        </p:txBody>
      </p:sp>
    </p:spTree>
    <p:extLst>
      <p:ext uri="{BB962C8B-B14F-4D97-AF65-F5344CB8AC3E}">
        <p14:creationId xmlns:p14="http://schemas.microsoft.com/office/powerpoint/2010/main" val="3714190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611144" y="1465545"/>
            <a:ext cx="9143594" cy="2104373"/>
          </a:xfrm>
        </p:spPr>
        <p:txBody>
          <a:bodyPr>
            <a:normAutofit/>
          </a:bodyPr>
          <a:lstStyle/>
          <a:p>
            <a:pPr algn="ctr"/>
            <a:br>
              <a:rPr lang="en-GB" b="1" dirty="0"/>
            </a:br>
            <a:br>
              <a:rPr lang="en-GB" b="1" dirty="0"/>
            </a:br>
            <a:endParaRPr lang="en-GB" b="1" dirty="0"/>
          </a:p>
        </p:txBody>
      </p:sp>
      <p:sp>
        <p:nvSpPr>
          <p:cNvPr id="3" name="Title 1">
            <a:extLst>
              <a:ext uri="{FF2B5EF4-FFF2-40B4-BE49-F238E27FC236}">
                <a16:creationId xmlns:a16="http://schemas.microsoft.com/office/drawing/2014/main" id="{CBECDA1F-AB82-CFC7-B0EC-2B136CA6BED4}"/>
              </a:ext>
            </a:extLst>
          </p:cNvPr>
          <p:cNvSpPr txBox="1">
            <a:spLocks/>
          </p:cNvSpPr>
          <p:nvPr/>
        </p:nvSpPr>
        <p:spPr>
          <a:xfrm>
            <a:off x="611144" y="342925"/>
            <a:ext cx="9076329" cy="584148"/>
          </a:xfrm>
          <a:prstGeom prst="rect">
            <a:avLst/>
          </a:prstGeom>
          <a:ln>
            <a:solidFill>
              <a:schemeClr val="accent1"/>
            </a:solidFill>
          </a:ln>
        </p:spPr>
        <p:txBody>
          <a:bodyPr vert="horz" lIns="91440" tIns="45720" rIns="91440" bIns="45720" rtlCol="0" anchor="ctr">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GB" b="1" dirty="0"/>
              <a:t>Sadhana and Website</a:t>
            </a:r>
          </a:p>
        </p:txBody>
      </p:sp>
      <p:sp>
        <p:nvSpPr>
          <p:cNvPr id="6" name="TextBox 5">
            <a:extLst>
              <a:ext uri="{FF2B5EF4-FFF2-40B4-BE49-F238E27FC236}">
                <a16:creationId xmlns:a16="http://schemas.microsoft.com/office/drawing/2014/main" id="{8F78A8B4-528F-BEAC-2C64-3AD468EDDA32}"/>
              </a:ext>
            </a:extLst>
          </p:cNvPr>
          <p:cNvSpPr txBox="1"/>
          <p:nvPr/>
        </p:nvSpPr>
        <p:spPr>
          <a:xfrm>
            <a:off x="577511" y="1465545"/>
            <a:ext cx="9208746" cy="4216539"/>
          </a:xfrm>
          <a:prstGeom prst="rect">
            <a:avLst/>
          </a:prstGeom>
          <a:noFill/>
        </p:spPr>
        <p:txBody>
          <a:bodyPr wrap="square" rtlCol="0">
            <a:spAutoFit/>
          </a:bodyPr>
          <a:lstStyle/>
          <a:p>
            <a:r>
              <a:rPr lang="en-GB" sz="2000" b="1" dirty="0">
                <a:latin typeface="Calibri" panose="020F0502020204030204" pitchFamily="34" charset="0"/>
                <a:ea typeface="Calibri" panose="020F0502020204030204" pitchFamily="34" charset="0"/>
                <a:cs typeface="Calibri" panose="020F0502020204030204" pitchFamily="34" charset="0"/>
              </a:rPr>
              <a:t>The following sadhana related materials are now available of the website</a:t>
            </a:r>
          </a:p>
          <a:p>
            <a:endParaRPr lang="en-GB" sz="20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Study Circle guide</a:t>
            </a:r>
          </a:p>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Vedic chants from Prasanthi (Namakam, Chamakam and Purusha Suktam)</a:t>
            </a:r>
          </a:p>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Useful information about Prasanthi Nilayam</a:t>
            </a:r>
          </a:p>
          <a:p>
            <a:pPr marL="342900" indent="-34290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Calibri" panose="020F0502020204030204" pitchFamily="34" charset="0"/>
              </a:rPr>
              <a:t>The slides from the last Regional Pilgrimage meetings at the end of April</a:t>
            </a:r>
          </a:p>
          <a:p>
            <a:pPr marL="342900" indent="-342900">
              <a:lnSpc>
                <a:spcPct val="150000"/>
              </a:lnSpc>
              <a:buFont typeface="Arial" panose="020B0604020202020204" pitchFamily="34" charset="0"/>
              <a:buChar char="•"/>
            </a:pPr>
            <a:r>
              <a:rPr lang="en-GB" sz="2000" dirty="0">
                <a:solidFill>
                  <a:srgbClr val="FF0000"/>
                </a:solidFill>
                <a:latin typeface="Calibri" panose="020F0502020204030204" pitchFamily="34" charset="0"/>
                <a:ea typeface="Calibri" panose="020F0502020204030204" pitchFamily="34" charset="0"/>
                <a:cs typeface="Calibri" panose="020F0502020204030204" pitchFamily="34" charset="0"/>
              </a:rPr>
              <a:t>We will be working with regional media coordinators to prepare short videos of devotees’ individual experiences before, during and after the pilgrimage</a:t>
            </a:r>
          </a:p>
          <a:p>
            <a:pPr marL="342900" indent="-342900">
              <a:lnSpc>
                <a:spcPct val="150000"/>
              </a:lnSpc>
              <a:buFont typeface="Arial" panose="020B0604020202020204" pitchFamily="34" charset="0"/>
              <a:buChar char="•"/>
            </a:pPr>
            <a:r>
              <a:rPr lang="en-GB" sz="2000" dirty="0">
                <a:solidFill>
                  <a:srgbClr val="FF0000"/>
                </a:solidFill>
                <a:latin typeface="Calibri" panose="020F0502020204030204" pitchFamily="34" charset="0"/>
                <a:ea typeface="Calibri" panose="020F0502020204030204" pitchFamily="34" charset="0"/>
                <a:cs typeface="Calibri" panose="020F0502020204030204" pitchFamily="34" charset="0"/>
              </a:rPr>
              <a:t>We will upload a packing list in the next couple of weeks</a:t>
            </a:r>
          </a:p>
          <a:p>
            <a:endParaRPr lang="en-GB" dirty="0"/>
          </a:p>
        </p:txBody>
      </p:sp>
    </p:spTree>
    <p:extLst>
      <p:ext uri="{BB962C8B-B14F-4D97-AF65-F5344CB8AC3E}">
        <p14:creationId xmlns:p14="http://schemas.microsoft.com/office/powerpoint/2010/main" val="68244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3401549" y="1714501"/>
            <a:ext cx="6128213" cy="2763812"/>
          </a:xfrm>
        </p:spPr>
        <p:txBody>
          <a:bodyPr>
            <a:normAutofit/>
          </a:bodyPr>
          <a:lstStyle/>
          <a:p>
            <a:pPr algn="ctr"/>
            <a:r>
              <a:rPr lang="en-GB" b="1" dirty="0"/>
              <a:t>National President</a:t>
            </a:r>
            <a:br>
              <a:rPr lang="en-GB" b="1" dirty="0"/>
            </a:br>
            <a:br>
              <a:rPr lang="en-GB" b="1" dirty="0"/>
            </a:br>
            <a:r>
              <a:rPr lang="en-GB" b="1" dirty="0"/>
              <a:t>Introduction</a:t>
            </a:r>
          </a:p>
        </p:txBody>
      </p:sp>
    </p:spTree>
    <p:extLst>
      <p:ext uri="{BB962C8B-B14F-4D97-AF65-F5344CB8AC3E}">
        <p14:creationId xmlns:p14="http://schemas.microsoft.com/office/powerpoint/2010/main" val="1021739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611144" y="1465545"/>
            <a:ext cx="9143594" cy="2104373"/>
          </a:xfrm>
        </p:spPr>
        <p:txBody>
          <a:bodyPr>
            <a:normAutofit/>
          </a:bodyPr>
          <a:lstStyle/>
          <a:p>
            <a:pPr algn="ctr"/>
            <a:br>
              <a:rPr lang="en-GB" b="1" dirty="0"/>
            </a:br>
            <a:br>
              <a:rPr lang="en-GB" b="1" dirty="0"/>
            </a:br>
            <a:endParaRPr lang="en-GB" b="1" dirty="0"/>
          </a:p>
        </p:txBody>
      </p:sp>
      <p:sp>
        <p:nvSpPr>
          <p:cNvPr id="3" name="Title 1">
            <a:extLst>
              <a:ext uri="{FF2B5EF4-FFF2-40B4-BE49-F238E27FC236}">
                <a16:creationId xmlns:a16="http://schemas.microsoft.com/office/drawing/2014/main" id="{CBECDA1F-AB82-CFC7-B0EC-2B136CA6BED4}"/>
              </a:ext>
            </a:extLst>
          </p:cNvPr>
          <p:cNvSpPr txBox="1">
            <a:spLocks/>
          </p:cNvSpPr>
          <p:nvPr/>
        </p:nvSpPr>
        <p:spPr>
          <a:xfrm>
            <a:off x="611144" y="342925"/>
            <a:ext cx="9076329" cy="584148"/>
          </a:xfrm>
          <a:prstGeom prst="rect">
            <a:avLst/>
          </a:prstGeom>
          <a:ln>
            <a:solidFill>
              <a:schemeClr val="accent1"/>
            </a:solidFill>
          </a:ln>
        </p:spPr>
        <p:txBody>
          <a:bodyPr vert="horz" lIns="91440" tIns="45720" rIns="91440" bIns="45720" rtlCol="0" anchor="ctr">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GB" b="1" dirty="0"/>
              <a:t>Sadhana and Website</a:t>
            </a:r>
          </a:p>
        </p:txBody>
      </p:sp>
      <p:pic>
        <p:nvPicPr>
          <p:cNvPr id="11" name="Picture 10">
            <a:extLst>
              <a:ext uri="{FF2B5EF4-FFF2-40B4-BE49-F238E27FC236}">
                <a16:creationId xmlns:a16="http://schemas.microsoft.com/office/drawing/2014/main" id="{C4E14BEF-7305-EE12-38FD-306BC129C2DB}"/>
              </a:ext>
            </a:extLst>
          </p:cNvPr>
          <p:cNvPicPr>
            <a:picLocks noChangeAspect="1"/>
          </p:cNvPicPr>
          <p:nvPr/>
        </p:nvPicPr>
        <p:blipFill>
          <a:blip r:embed="rId5"/>
          <a:stretch>
            <a:fillRect/>
          </a:stretch>
        </p:blipFill>
        <p:spPr>
          <a:xfrm>
            <a:off x="611144" y="1285446"/>
            <a:ext cx="10298620" cy="4508444"/>
          </a:xfrm>
          <a:prstGeom prst="rect">
            <a:avLst/>
          </a:prstGeom>
        </p:spPr>
      </p:pic>
    </p:spTree>
    <p:extLst>
      <p:ext uri="{BB962C8B-B14F-4D97-AF65-F5344CB8AC3E}">
        <p14:creationId xmlns:p14="http://schemas.microsoft.com/office/powerpoint/2010/main" val="784054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2624271" y="2138819"/>
            <a:ext cx="6943456" cy="1290181"/>
          </a:xfrm>
        </p:spPr>
        <p:txBody>
          <a:bodyPr>
            <a:normAutofit/>
          </a:bodyPr>
          <a:lstStyle/>
          <a:p>
            <a:pPr algn="ctr"/>
            <a:r>
              <a:rPr lang="en-GB" b="1" dirty="0"/>
              <a:t>Questions and Answers Session</a:t>
            </a:r>
          </a:p>
        </p:txBody>
      </p:sp>
    </p:spTree>
    <p:extLst>
      <p:ext uri="{BB962C8B-B14F-4D97-AF65-F5344CB8AC3E}">
        <p14:creationId xmlns:p14="http://schemas.microsoft.com/office/powerpoint/2010/main" val="53092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4016818" y="1975983"/>
            <a:ext cx="4388147" cy="917528"/>
          </a:xfrm>
        </p:spPr>
        <p:txBody>
          <a:bodyPr>
            <a:normAutofit/>
          </a:bodyPr>
          <a:lstStyle/>
          <a:p>
            <a:pPr algn="ctr"/>
            <a:r>
              <a:rPr lang="en-GB" b="1" dirty="0"/>
              <a:t>Breakout Sessions</a:t>
            </a:r>
          </a:p>
        </p:txBody>
      </p:sp>
    </p:spTree>
    <p:extLst>
      <p:ext uri="{BB962C8B-B14F-4D97-AF65-F5344CB8AC3E}">
        <p14:creationId xmlns:p14="http://schemas.microsoft.com/office/powerpoint/2010/main" val="2203555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4016818" y="1975983"/>
            <a:ext cx="4388147" cy="917528"/>
          </a:xfrm>
        </p:spPr>
        <p:txBody>
          <a:bodyPr>
            <a:normAutofit/>
          </a:bodyPr>
          <a:lstStyle/>
          <a:p>
            <a:pPr algn="ctr"/>
            <a:r>
              <a:rPr lang="en-GB" b="1" dirty="0"/>
              <a:t>Lunch</a:t>
            </a:r>
          </a:p>
        </p:txBody>
      </p:sp>
    </p:spTree>
    <p:extLst>
      <p:ext uri="{BB962C8B-B14F-4D97-AF65-F5344CB8AC3E}">
        <p14:creationId xmlns:p14="http://schemas.microsoft.com/office/powerpoint/2010/main" val="2118781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4016818" y="1975983"/>
            <a:ext cx="4388147" cy="917528"/>
          </a:xfrm>
        </p:spPr>
        <p:txBody>
          <a:bodyPr>
            <a:normAutofit fontScale="90000"/>
          </a:bodyPr>
          <a:lstStyle/>
          <a:p>
            <a:pPr algn="ctr"/>
            <a:r>
              <a:rPr lang="en-GB" b="1" dirty="0"/>
              <a:t>Satsang for Adults continued</a:t>
            </a:r>
          </a:p>
        </p:txBody>
      </p:sp>
    </p:spTree>
    <p:extLst>
      <p:ext uri="{BB962C8B-B14F-4D97-AF65-F5344CB8AC3E}">
        <p14:creationId xmlns:p14="http://schemas.microsoft.com/office/powerpoint/2010/main" val="4045056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3152326" y="2405641"/>
            <a:ext cx="5887346" cy="917528"/>
          </a:xfrm>
        </p:spPr>
        <p:txBody>
          <a:bodyPr>
            <a:normAutofit fontScale="90000"/>
          </a:bodyPr>
          <a:lstStyle/>
          <a:p>
            <a:pPr algn="ctr"/>
            <a:r>
              <a:rPr lang="en-GB" b="1" dirty="0"/>
              <a:t>Music Session for All Devotees</a:t>
            </a:r>
          </a:p>
        </p:txBody>
      </p:sp>
    </p:spTree>
    <p:extLst>
      <p:ext uri="{BB962C8B-B14F-4D97-AF65-F5344CB8AC3E}">
        <p14:creationId xmlns:p14="http://schemas.microsoft.com/office/powerpoint/2010/main" val="3913180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5" name="TextBox 4">
            <a:extLst>
              <a:ext uri="{FF2B5EF4-FFF2-40B4-BE49-F238E27FC236}">
                <a16:creationId xmlns:a16="http://schemas.microsoft.com/office/drawing/2014/main" id="{D03336EC-DA94-86D2-BFF9-DEF95CC05665}"/>
              </a:ext>
            </a:extLst>
          </p:cNvPr>
          <p:cNvSpPr txBox="1"/>
          <p:nvPr/>
        </p:nvSpPr>
        <p:spPr>
          <a:xfrm>
            <a:off x="1105469" y="316130"/>
            <a:ext cx="9969689" cy="6463308"/>
          </a:xfrm>
          <a:prstGeom prst="rect">
            <a:avLst/>
          </a:prstGeom>
          <a:noFill/>
        </p:spPr>
        <p:txBody>
          <a:bodyPr wrap="square">
            <a:spAutoFit/>
          </a:bodyPr>
          <a:lstStyle/>
          <a:p>
            <a:pPr rtl="0">
              <a:spcBef>
                <a:spcPts val="0"/>
              </a:spcBef>
              <a:spcAft>
                <a:spcPts val="0"/>
              </a:spcAft>
            </a:pPr>
            <a:r>
              <a:rPr lang="en-GB" sz="1800" b="1" i="1" u="none" strike="noStrike" dirty="0">
                <a:solidFill>
                  <a:srgbClr val="FF0000"/>
                </a:solidFill>
                <a:effectLst/>
                <a:latin typeface="Calibri" panose="020F0502020204030204" pitchFamily="34" charset="0"/>
              </a:rPr>
              <a:t>Female Leads (Deepa, </a:t>
            </a:r>
            <a:r>
              <a:rPr lang="en-GB" sz="1800" b="1" i="1" u="none" strike="noStrike" dirty="0" err="1">
                <a:solidFill>
                  <a:srgbClr val="FF0000"/>
                </a:solidFill>
                <a:effectLst/>
                <a:latin typeface="Calibri" panose="020F0502020204030204" pitchFamily="34" charset="0"/>
              </a:rPr>
              <a:t>Sharanya</a:t>
            </a:r>
            <a:r>
              <a:rPr lang="en-GB" sz="1800" b="1" i="1" u="none" strike="noStrike" dirty="0">
                <a:solidFill>
                  <a:srgbClr val="FF0000"/>
                </a:solidFill>
                <a:effectLst/>
                <a:latin typeface="Calibri" panose="020F0502020204030204" pitchFamily="34" charset="0"/>
              </a:rPr>
              <a:t>, Luckshi, </a:t>
            </a:r>
            <a:r>
              <a:rPr lang="en-GB" sz="1800" b="1" i="1" u="none" strike="noStrike" dirty="0" err="1">
                <a:solidFill>
                  <a:srgbClr val="FF0000"/>
                </a:solidFill>
                <a:effectLst/>
                <a:latin typeface="Calibri" panose="020F0502020204030204" pitchFamily="34" charset="0"/>
              </a:rPr>
              <a:t>Krisha</a:t>
            </a:r>
            <a:r>
              <a:rPr lang="en-GB" sz="1800" b="1" i="1" u="none" strike="noStrike" dirty="0">
                <a:solidFill>
                  <a:srgbClr val="FF0000"/>
                </a:solidFill>
                <a:effectLst/>
                <a:latin typeface="Calibri" panose="020F0502020204030204" pitchFamily="34" charset="0"/>
              </a:rPr>
              <a:t> &amp; Vaishali)</a:t>
            </a:r>
            <a:endParaRPr lang="en-GB" b="0" dirty="0">
              <a:effectLst/>
            </a:endParaRPr>
          </a:p>
          <a:p>
            <a:pPr rtl="0">
              <a:spcBef>
                <a:spcPts val="0"/>
              </a:spcBef>
              <a:spcAft>
                <a:spcPts val="0"/>
              </a:spcAft>
            </a:pPr>
            <a:r>
              <a:rPr lang="en-GB" sz="1800" b="1" i="1" u="none" strike="noStrike" dirty="0">
                <a:solidFill>
                  <a:srgbClr val="00B0F0"/>
                </a:solidFill>
                <a:effectLst/>
                <a:latin typeface="Calibri" panose="020F0502020204030204" pitchFamily="34" charset="0"/>
              </a:rPr>
              <a:t>Male Leads (Sathish, Darshan &amp; Akilesh)</a:t>
            </a:r>
            <a:endParaRPr lang="en-GB" b="0" dirty="0">
              <a:effectLst/>
            </a:endParaRPr>
          </a:p>
          <a:p>
            <a:pPr rtl="0">
              <a:spcBef>
                <a:spcPts val="0"/>
              </a:spcBef>
              <a:spcAft>
                <a:spcPts val="0"/>
              </a:spcAft>
            </a:pPr>
            <a:br>
              <a:rPr lang="en-GB" b="0" dirty="0">
                <a:effectLst/>
              </a:rPr>
            </a:br>
            <a:r>
              <a:rPr lang="en-GB" sz="1800" b="1" i="1" u="none" strike="noStrike" dirty="0" err="1">
                <a:solidFill>
                  <a:srgbClr val="7030A0"/>
                </a:solidFill>
                <a:effectLst/>
                <a:latin typeface="Calibri" panose="020F0502020204030204" pitchFamily="34" charset="0"/>
              </a:rPr>
              <a:t>Alap</a:t>
            </a:r>
            <a:r>
              <a:rPr lang="en-GB" sz="1600" b="1" i="1" u="none" strike="noStrike" dirty="0">
                <a:solidFill>
                  <a:srgbClr val="7030A0"/>
                </a:solidFill>
                <a:effectLst/>
                <a:latin typeface="Arial" panose="020B0604020202020204" pitchFamily="34" charset="0"/>
              </a:rPr>
              <a:t> </a:t>
            </a:r>
            <a:r>
              <a:rPr lang="en-GB" sz="1800" b="1" i="1" u="none" strike="noStrike" dirty="0">
                <a:solidFill>
                  <a:srgbClr val="7030A0"/>
                </a:solidFill>
                <a:effectLst/>
                <a:latin typeface="Calibri" panose="020F0502020204030204" pitchFamily="34" charset="0"/>
              </a:rPr>
              <a:t>by Luckshi and Vaishali </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From The Darkness Into Light Lead Me Father</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From Unreal To The Real</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Baba Sai Baba </a:t>
            </a:r>
            <a:r>
              <a:rPr lang="en-GB" sz="1800" b="1" i="0" u="none" strike="noStrike" dirty="0">
                <a:solidFill>
                  <a:srgbClr val="FF0000"/>
                </a:solidFill>
                <a:effectLst/>
                <a:latin typeface="Calibri" panose="020F0502020204030204" pitchFamily="34" charset="0"/>
              </a:rPr>
              <a:t>(x2) </a:t>
            </a:r>
            <a:r>
              <a:rPr lang="en-GB" sz="1800" b="1" i="1" u="none" strike="noStrike" dirty="0">
                <a:solidFill>
                  <a:srgbClr val="7030A0"/>
                </a:solidFill>
                <a:effectLst/>
                <a:latin typeface="Calibri" panose="020F0502020204030204" pitchFamily="34" charset="0"/>
              </a:rPr>
              <a:t>(harmonies on repeat - </a:t>
            </a:r>
            <a:r>
              <a:rPr lang="en-GB" sz="1800" b="1" i="1" u="none" strike="noStrike" dirty="0" err="1">
                <a:solidFill>
                  <a:srgbClr val="7030A0"/>
                </a:solidFill>
                <a:effectLst/>
                <a:latin typeface="Calibri" panose="020F0502020204030204" pitchFamily="34" charset="0"/>
              </a:rPr>
              <a:t>Krisha</a:t>
            </a:r>
            <a:r>
              <a:rPr lang="en-GB" sz="1800" b="1" i="1" u="none" strike="noStrike" dirty="0">
                <a:solidFill>
                  <a:srgbClr val="7030A0"/>
                </a:solidFill>
                <a:effectLst/>
                <a:latin typeface="Calibri" panose="020F0502020204030204" pitchFamily="34" charset="0"/>
              </a:rPr>
              <a:t>)</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7030A0"/>
                </a:solidFill>
                <a:effectLst/>
                <a:latin typeface="Calibri" panose="020F0502020204030204" pitchFamily="34" charset="0"/>
              </a:rPr>
              <a:t>Keyboard Intro (8 beats)</a:t>
            </a:r>
            <a:endParaRPr lang="en-GB" b="0" dirty="0">
              <a:effectLst/>
            </a:endParaRPr>
          </a:p>
          <a:p>
            <a:pPr rtl="0">
              <a:spcBef>
                <a:spcPts val="0"/>
              </a:spcBef>
              <a:spcAft>
                <a:spcPts val="0"/>
              </a:spcAft>
            </a:pPr>
            <a:r>
              <a:rPr lang="en-GB" sz="1800" b="1" i="1" u="none" strike="noStrike" dirty="0">
                <a:solidFill>
                  <a:srgbClr val="FF0000"/>
                </a:solidFill>
                <a:effectLst/>
                <a:latin typeface="Calibri" panose="020F0502020204030204" pitchFamily="34" charset="0"/>
              </a:rPr>
              <a:t>Female Leads (Deepa, </a:t>
            </a:r>
            <a:r>
              <a:rPr lang="en-GB" sz="1800" b="1" i="1" u="none" strike="noStrike" dirty="0" err="1">
                <a:solidFill>
                  <a:srgbClr val="FF0000"/>
                </a:solidFill>
                <a:effectLst/>
                <a:latin typeface="Calibri" panose="020F0502020204030204" pitchFamily="34" charset="0"/>
              </a:rPr>
              <a:t>Sharanya</a:t>
            </a:r>
            <a:r>
              <a:rPr lang="en-GB" sz="1800" b="1" i="1" u="none" strike="noStrike" dirty="0">
                <a:solidFill>
                  <a:srgbClr val="FF0000"/>
                </a:solidFill>
                <a:effectLst/>
                <a:latin typeface="Calibri" panose="020F0502020204030204" pitchFamily="34" charset="0"/>
              </a:rPr>
              <a:t>, Luckshi, </a:t>
            </a:r>
            <a:r>
              <a:rPr lang="en-GB" sz="1800" b="1" i="1" u="none" strike="noStrike" dirty="0" err="1">
                <a:solidFill>
                  <a:srgbClr val="FF0000"/>
                </a:solidFill>
                <a:effectLst/>
                <a:latin typeface="Calibri" panose="020F0502020204030204" pitchFamily="34" charset="0"/>
              </a:rPr>
              <a:t>Krisha</a:t>
            </a:r>
            <a:r>
              <a:rPr lang="en-GB" sz="1800" b="1" i="1" u="none" strike="noStrike" dirty="0">
                <a:solidFill>
                  <a:srgbClr val="FF0000"/>
                </a:solidFill>
                <a:effectLst/>
                <a:latin typeface="Calibri" panose="020F0502020204030204" pitchFamily="34" charset="0"/>
              </a:rPr>
              <a:t> &amp; Vaishali)</a:t>
            </a:r>
            <a:endParaRPr lang="en-GB" b="0" dirty="0">
              <a:effectLst/>
            </a:endParaRPr>
          </a:p>
          <a:p>
            <a:pPr rtl="0">
              <a:spcBef>
                <a:spcPts val="0"/>
              </a:spcBef>
              <a:spcAft>
                <a:spcPts val="0"/>
              </a:spcAft>
            </a:pPr>
            <a:r>
              <a:rPr lang="en-GB" sz="1800" b="1" i="1" u="none" strike="noStrike" dirty="0">
                <a:solidFill>
                  <a:srgbClr val="FF0000"/>
                </a:solidFill>
                <a:effectLst/>
                <a:latin typeface="Calibri" panose="020F0502020204030204" pitchFamily="34" charset="0"/>
              </a:rPr>
              <a:t>Female Leads, Unison Chorus:</a:t>
            </a:r>
            <a:r>
              <a:rPr lang="en-GB" sz="1800" b="1" i="0" u="none" strike="noStrike" dirty="0">
                <a:solidFill>
                  <a:srgbClr val="FF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Every Moment Of My Life Please Be With Me </a:t>
            </a:r>
            <a:endParaRPr lang="en-GB" b="0" dirty="0">
              <a:effectLst/>
            </a:endParaRPr>
          </a:p>
          <a:p>
            <a:pPr rtl="0">
              <a:spcBef>
                <a:spcPts val="0"/>
              </a:spcBef>
              <a:spcAft>
                <a:spcPts val="0"/>
              </a:spcAft>
            </a:pPr>
            <a:r>
              <a:rPr lang="en-GB" sz="1800" b="1" i="1" u="none" strike="noStrike" dirty="0">
                <a:solidFill>
                  <a:srgbClr val="FF0000"/>
                </a:solidFill>
                <a:effectLst/>
                <a:latin typeface="Calibri" panose="020F0502020204030204" pitchFamily="34" charset="0"/>
              </a:rPr>
              <a:t>Female Leads, Unison Chorus:</a:t>
            </a:r>
            <a:r>
              <a:rPr lang="en-GB" sz="1800" b="1" i="0" u="none" strike="noStrike" dirty="0">
                <a:solidFill>
                  <a:srgbClr val="FF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In Every Single Act Of Mine Be Thou My Guide </a:t>
            </a:r>
            <a:endParaRPr lang="en-GB" b="0" dirty="0">
              <a:effectLst/>
            </a:endParaRPr>
          </a:p>
          <a:p>
            <a:pPr rtl="0">
              <a:spcBef>
                <a:spcPts val="0"/>
              </a:spcBef>
              <a:spcAft>
                <a:spcPts val="0"/>
              </a:spcAft>
            </a:pPr>
            <a:br>
              <a:rPr lang="en-GB" b="0" dirty="0">
                <a:effectLst/>
              </a:rPr>
            </a:br>
            <a:r>
              <a:rPr lang="en-GB" sz="1800" b="1" i="1" u="none" strike="noStrike" dirty="0">
                <a:solidFill>
                  <a:srgbClr val="7030A0"/>
                </a:solidFill>
                <a:effectLst/>
                <a:latin typeface="Calibri" panose="020F0502020204030204" pitchFamily="34" charset="0"/>
              </a:rPr>
              <a:t>All:</a:t>
            </a:r>
            <a:r>
              <a:rPr lang="en-GB" sz="1800" b="0" i="0" u="none" strike="noStrike" dirty="0">
                <a:solidFill>
                  <a:srgbClr val="7030A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Baba Sai Baba </a:t>
            </a:r>
            <a:r>
              <a:rPr lang="en-GB" sz="1800" b="1" i="0" u="none" strike="noStrike" dirty="0">
                <a:solidFill>
                  <a:srgbClr val="FF0000"/>
                </a:solidFill>
                <a:effectLst/>
                <a:latin typeface="Calibri" panose="020F0502020204030204" pitchFamily="34" charset="0"/>
              </a:rPr>
              <a:t>(x2) </a:t>
            </a:r>
            <a:r>
              <a:rPr lang="en-GB" sz="1800" b="1" i="1" u="none" strike="noStrike" dirty="0">
                <a:solidFill>
                  <a:srgbClr val="7030A0"/>
                </a:solidFill>
                <a:effectLst/>
                <a:latin typeface="Calibri" panose="020F0502020204030204" pitchFamily="34" charset="0"/>
              </a:rPr>
              <a:t>(harmonies on repeat – </a:t>
            </a:r>
            <a:r>
              <a:rPr lang="en-GB" sz="1800" b="1" i="1" u="none" strike="noStrike" dirty="0" err="1">
                <a:solidFill>
                  <a:srgbClr val="7030A0"/>
                </a:solidFill>
                <a:effectLst/>
                <a:latin typeface="Calibri" panose="020F0502020204030204" pitchFamily="34" charset="0"/>
              </a:rPr>
              <a:t>Krisha</a:t>
            </a:r>
            <a:r>
              <a:rPr lang="en-GB" sz="1800" b="1" i="1" u="none" strike="noStrike" dirty="0">
                <a:solidFill>
                  <a:srgbClr val="7030A0"/>
                </a:solidFill>
                <a:effectLst/>
                <a:latin typeface="Calibri" panose="020F0502020204030204" pitchFamily="34" charset="0"/>
              </a:rPr>
              <a:t> &amp; Vaishali)</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00B0F0"/>
                </a:solidFill>
                <a:effectLst/>
                <a:latin typeface="Calibri" panose="020F0502020204030204" pitchFamily="34" charset="0"/>
              </a:rPr>
              <a:t>Male Leads, Unison Chorus:</a:t>
            </a:r>
            <a:r>
              <a:rPr lang="en-GB" sz="1800" b="0" i="0" u="none" strike="noStrike" dirty="0">
                <a:solidFill>
                  <a:srgbClr val="00B0F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Neevu</a:t>
            </a:r>
            <a:r>
              <a:rPr lang="en-GB" sz="1800" b="0" i="0" u="none" strike="noStrike" dirty="0">
                <a:solidFill>
                  <a:srgbClr val="000000"/>
                </a:solidFill>
                <a:effectLst/>
                <a:latin typeface="Calibri" panose="020F0502020204030204" pitchFamily="34" charset="0"/>
              </a:rPr>
              <a:t> Leni Maa </a:t>
            </a:r>
            <a:r>
              <a:rPr lang="en-GB" sz="1800" b="0" i="0" u="none" strike="noStrike" dirty="0" err="1">
                <a:solidFill>
                  <a:srgbClr val="000000"/>
                </a:solidFill>
                <a:effectLst/>
                <a:latin typeface="Calibri" panose="020F0502020204030204" pitchFamily="34" charset="0"/>
              </a:rPr>
              <a:t>Jeevanam</a:t>
            </a: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00B0F0"/>
                </a:solidFill>
                <a:effectLst/>
                <a:latin typeface="Calibri" panose="020F0502020204030204" pitchFamily="34" charset="0"/>
              </a:rPr>
              <a:t>Male Leads, Unison Chorus:</a:t>
            </a:r>
            <a:r>
              <a:rPr lang="en-GB" sz="1800" b="1" i="0" u="none" strike="noStrike" dirty="0">
                <a:solidFill>
                  <a:srgbClr val="00B0F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Neeru Leni </a:t>
            </a:r>
            <a:r>
              <a:rPr lang="en-GB" sz="1800" b="0" i="0" u="none" strike="noStrike" dirty="0" err="1">
                <a:solidFill>
                  <a:srgbClr val="000000"/>
                </a:solidFill>
                <a:effectLst/>
                <a:latin typeface="Calibri" panose="020F0502020204030204" pitchFamily="34" charset="0"/>
              </a:rPr>
              <a:t>Chepa</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Vedanam</a:t>
            </a: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00B0F0"/>
                </a:solidFill>
                <a:effectLst/>
                <a:latin typeface="Calibri" panose="020F0502020204030204" pitchFamily="34" charset="0"/>
              </a:rPr>
              <a:t>Male Leads, Unison Chorus:</a:t>
            </a:r>
            <a:r>
              <a:rPr lang="en-GB" sz="1800" b="0" i="0" u="none" strike="noStrike" dirty="0">
                <a:solidFill>
                  <a:srgbClr val="00B0F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Nee </a:t>
            </a:r>
            <a:r>
              <a:rPr lang="en-GB" sz="1800" b="0" i="0" u="none" strike="noStrike" dirty="0" err="1">
                <a:solidFill>
                  <a:srgbClr val="000000"/>
                </a:solidFill>
                <a:effectLst/>
                <a:latin typeface="Calibri" panose="020F0502020204030204" pitchFamily="34" charset="0"/>
              </a:rPr>
              <a:t>Sannidhe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Maaku</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Pennidhi</a:t>
            </a: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00B0F0"/>
                </a:solidFill>
                <a:effectLst/>
                <a:latin typeface="Calibri" panose="020F0502020204030204" pitchFamily="34" charset="0"/>
              </a:rPr>
              <a:t>Male Leads, Unison Chorus:</a:t>
            </a:r>
            <a:r>
              <a:rPr lang="en-GB" sz="1800" b="0" i="0" u="none" strike="noStrike" dirty="0">
                <a:solidFill>
                  <a:srgbClr val="00B0F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Needu</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Chupe</a:t>
            </a:r>
            <a:r>
              <a:rPr lang="en-GB" sz="1800" b="0" i="0" u="none" strike="noStrike" dirty="0">
                <a:solidFill>
                  <a:srgbClr val="000000"/>
                </a:solidFill>
                <a:effectLst/>
                <a:latin typeface="Calibri" panose="020F0502020204030204" pitchFamily="34" charset="0"/>
              </a:rPr>
              <a:t> Prana </a:t>
            </a:r>
            <a:r>
              <a:rPr lang="en-GB" sz="1800" b="0" i="0" u="none" strike="noStrike" dirty="0" err="1">
                <a:solidFill>
                  <a:srgbClr val="000000"/>
                </a:solidFill>
                <a:effectLst/>
                <a:latin typeface="Calibri" panose="020F0502020204030204" pitchFamily="34" charset="0"/>
              </a:rPr>
              <a:t>Samanam</a:t>
            </a: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00B0F0"/>
                </a:solidFill>
                <a:effectLst/>
                <a:latin typeface="Calibri" panose="020F0502020204030204" pitchFamily="34" charset="0"/>
              </a:rPr>
              <a:t>Male Leads:</a:t>
            </a:r>
            <a:r>
              <a:rPr lang="en-GB" sz="1800" b="1" i="0" u="none" strike="noStrike" dirty="0">
                <a:solidFill>
                  <a:srgbClr val="00B0F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Neeku</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Maaku</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Oke</a:t>
            </a:r>
            <a:r>
              <a:rPr lang="en-GB" sz="1800" b="0" i="0" u="none" strike="noStrike" dirty="0">
                <a:solidFill>
                  <a:srgbClr val="00000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Bandhamu</a:t>
            </a:r>
            <a:r>
              <a:rPr lang="en-GB" sz="1800" b="0" i="0" u="none" strike="noStrike" dirty="0">
                <a:solidFill>
                  <a:srgbClr val="000000"/>
                </a:solidFill>
                <a:effectLst/>
                <a:latin typeface="Calibri" panose="020F0502020204030204" pitchFamily="34" charset="0"/>
              </a:rPr>
              <a:t> </a:t>
            </a:r>
            <a:r>
              <a:rPr lang="en-GB" sz="1800" b="1" i="1" u="none" strike="noStrike" dirty="0">
                <a:solidFill>
                  <a:srgbClr val="7030A0"/>
                </a:solidFill>
                <a:effectLst/>
                <a:latin typeface="Calibri" panose="020F0502020204030204" pitchFamily="34" charset="0"/>
              </a:rPr>
              <a:t>(table ends)</a:t>
            </a:r>
            <a:endParaRPr lang="en-GB" b="0" dirty="0">
              <a:effectLst/>
            </a:endParaRPr>
          </a:p>
          <a:p>
            <a:r>
              <a:rPr lang="en-GB" sz="1800" b="1" i="1" u="none" strike="noStrike" dirty="0">
                <a:solidFill>
                  <a:srgbClr val="7030A0"/>
                </a:solidFill>
                <a:effectLst/>
                <a:latin typeface="Calibri" panose="020F0502020204030204" pitchFamily="34" charset="0"/>
              </a:rPr>
              <a:t>Sathish, Darshan, Akilesh, </a:t>
            </a:r>
            <a:r>
              <a:rPr lang="en-GB" sz="1800" b="1" i="1" u="none" strike="noStrike" dirty="0" err="1">
                <a:solidFill>
                  <a:srgbClr val="7030A0"/>
                </a:solidFill>
                <a:effectLst/>
                <a:latin typeface="Calibri" panose="020F0502020204030204" pitchFamily="34" charset="0"/>
              </a:rPr>
              <a:t>Sharanya</a:t>
            </a:r>
            <a:r>
              <a:rPr lang="en-GB" sz="1800" b="1" i="1" u="none" strike="noStrike" dirty="0">
                <a:solidFill>
                  <a:srgbClr val="7030A0"/>
                </a:solidFill>
                <a:effectLst/>
                <a:latin typeface="Calibri" panose="020F0502020204030204" pitchFamily="34" charset="0"/>
              </a:rPr>
              <a:t>, Luckshi, Vaishali:</a:t>
            </a:r>
            <a:r>
              <a:rPr lang="en-GB" sz="1800" b="1" i="0" u="none" strike="noStrike" dirty="0">
                <a:solidFill>
                  <a:srgbClr val="7030A0"/>
                </a:solidFill>
                <a:effectLst/>
                <a:latin typeface="Calibri" panose="020F0502020204030204" pitchFamily="34" charset="0"/>
              </a:rPr>
              <a:t> </a:t>
            </a:r>
            <a:r>
              <a:rPr lang="en-GB" sz="1800" b="0" i="0" u="none" strike="noStrike" dirty="0" err="1">
                <a:solidFill>
                  <a:srgbClr val="000000"/>
                </a:solidFill>
                <a:effectLst/>
                <a:latin typeface="Calibri" panose="020F0502020204030204" pitchFamily="34" charset="0"/>
              </a:rPr>
              <a:t>Adhiye</a:t>
            </a:r>
            <a:r>
              <a:rPr lang="en-GB" sz="1800" b="0" i="0" u="none" strike="noStrike" dirty="0">
                <a:solidFill>
                  <a:srgbClr val="000000"/>
                </a:solidFill>
                <a:effectLst/>
                <a:latin typeface="Calibri" panose="020F0502020204030204" pitchFamily="34" charset="0"/>
              </a:rPr>
              <a:t> Prema </a:t>
            </a:r>
            <a:r>
              <a:rPr lang="en-GB" sz="1800" b="0" i="0" u="none" strike="noStrike" dirty="0" err="1">
                <a:solidFill>
                  <a:srgbClr val="000000"/>
                </a:solidFill>
                <a:effectLst/>
                <a:latin typeface="Calibri" panose="020F0502020204030204" pitchFamily="34" charset="0"/>
              </a:rPr>
              <a:t>Bandhamu</a:t>
            </a:r>
            <a:r>
              <a:rPr lang="en-GB" sz="1800" b="0" i="0" u="none" strike="noStrike" dirty="0">
                <a:solidFill>
                  <a:srgbClr val="000000"/>
                </a:solidFill>
                <a:effectLst/>
                <a:latin typeface="Calibri" panose="020F0502020204030204" pitchFamily="34" charset="0"/>
              </a:rPr>
              <a:t> </a:t>
            </a:r>
          </a:p>
          <a:p>
            <a:endParaRPr lang="en-GB" dirty="0">
              <a:solidFill>
                <a:srgbClr val="000000"/>
              </a:solidFill>
              <a:latin typeface="Calibri" panose="020F0502020204030204" pitchFamily="34" charset="0"/>
            </a:endParaRPr>
          </a:p>
          <a:p>
            <a:r>
              <a:rPr lang="en-GB" sz="1800" b="1" i="1" u="none" strike="noStrike" dirty="0" err="1">
                <a:solidFill>
                  <a:srgbClr val="7030A0"/>
                </a:solidFill>
                <a:effectLst/>
                <a:latin typeface="Calibri" panose="020F0502020204030204" pitchFamily="34" charset="0"/>
              </a:rPr>
              <a:t>Tabla</a:t>
            </a:r>
            <a:r>
              <a:rPr lang="en-GB" sz="1800" b="1" i="1" u="none" strike="noStrike" dirty="0">
                <a:solidFill>
                  <a:srgbClr val="7030A0"/>
                </a:solidFill>
                <a:effectLst/>
                <a:latin typeface="Calibri" panose="020F0502020204030204" pitchFamily="34" charset="0"/>
              </a:rPr>
              <a:t> Intro</a:t>
            </a:r>
            <a:endParaRPr lang="en-GB" b="0" dirty="0">
              <a:effectLst/>
            </a:endParaRPr>
          </a:p>
        </p:txBody>
      </p:sp>
    </p:spTree>
    <p:extLst>
      <p:ext uri="{BB962C8B-B14F-4D97-AF65-F5344CB8AC3E}">
        <p14:creationId xmlns:p14="http://schemas.microsoft.com/office/powerpoint/2010/main" val="328016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5" name="TextBox 4">
            <a:extLst>
              <a:ext uri="{FF2B5EF4-FFF2-40B4-BE49-F238E27FC236}">
                <a16:creationId xmlns:a16="http://schemas.microsoft.com/office/drawing/2014/main" id="{3D4531B4-F3D5-2BCF-92E3-8C3BB7D6A0A6}"/>
              </a:ext>
            </a:extLst>
          </p:cNvPr>
          <p:cNvSpPr txBox="1"/>
          <p:nvPr/>
        </p:nvSpPr>
        <p:spPr>
          <a:xfrm>
            <a:off x="784746" y="23466"/>
            <a:ext cx="10965975" cy="6463308"/>
          </a:xfrm>
          <a:prstGeom prst="rect">
            <a:avLst/>
          </a:prstGeom>
          <a:noFill/>
        </p:spPr>
        <p:txBody>
          <a:bodyPr wrap="square">
            <a:spAutoFit/>
          </a:bodyPr>
          <a:lstStyle/>
          <a:p>
            <a:pPr rtl="0">
              <a:spcBef>
                <a:spcPts val="0"/>
              </a:spcBef>
              <a:spcAft>
                <a:spcPts val="0"/>
              </a:spcAft>
            </a:pPr>
            <a:br>
              <a:rPr lang="en-GB" b="0" dirty="0">
                <a:effectLst/>
              </a:rPr>
            </a:br>
            <a:r>
              <a:rPr lang="en-GB" sz="1800" b="1" i="1" u="none" strike="noStrike" dirty="0">
                <a:solidFill>
                  <a:srgbClr val="7030A0"/>
                </a:solidFill>
                <a:effectLst/>
                <a:latin typeface="Calibri" panose="020F0502020204030204" pitchFamily="34" charset="0"/>
              </a:rPr>
              <a:t>All:</a:t>
            </a:r>
            <a:r>
              <a:rPr lang="en-GB" sz="1800" b="1" i="0" u="none" strike="noStrike" dirty="0">
                <a:solidFill>
                  <a:srgbClr val="7030A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Maa O Maa, Maa Sai Maa </a:t>
            </a:r>
            <a:r>
              <a:rPr lang="en-GB" sz="1800" b="1" i="0" u="none" strike="noStrike" dirty="0">
                <a:solidFill>
                  <a:srgbClr val="FF0000"/>
                </a:solidFill>
                <a:effectLst/>
                <a:latin typeface="Calibri" panose="020F0502020204030204" pitchFamily="34" charset="0"/>
              </a:rPr>
              <a:t>(x2) </a:t>
            </a:r>
            <a:r>
              <a:rPr lang="en-GB" sz="1800" b="1" i="1" u="none" strike="noStrike" dirty="0">
                <a:solidFill>
                  <a:srgbClr val="7030A0"/>
                </a:solidFill>
                <a:effectLst/>
                <a:latin typeface="Calibri" panose="020F0502020204030204" pitchFamily="34" charset="0"/>
              </a:rPr>
              <a:t>(harmonies on repeat – </a:t>
            </a:r>
            <a:r>
              <a:rPr lang="en-GB" sz="1800" b="1" i="1" u="none" strike="noStrike" dirty="0" err="1">
                <a:solidFill>
                  <a:srgbClr val="7030A0"/>
                </a:solidFill>
                <a:effectLst/>
                <a:latin typeface="Calibri" panose="020F0502020204030204" pitchFamily="34" charset="0"/>
              </a:rPr>
              <a:t>Krisha</a:t>
            </a:r>
            <a:r>
              <a:rPr lang="en-GB" sz="1800" b="1" i="1" u="none" strike="noStrike" dirty="0">
                <a:solidFill>
                  <a:srgbClr val="7030A0"/>
                </a:solidFill>
                <a:effectLst/>
                <a:latin typeface="Calibri" panose="020F0502020204030204" pitchFamily="34" charset="0"/>
              </a:rPr>
              <a:t> &amp; Vaishali)</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FF0000"/>
                </a:solidFill>
                <a:effectLst/>
                <a:latin typeface="Calibri" panose="020F0502020204030204" pitchFamily="34" charset="0"/>
              </a:rPr>
              <a:t>Female Leads, Unison Chorus:</a:t>
            </a:r>
            <a:r>
              <a:rPr lang="en-GB" sz="1800" b="1" i="0" u="none" strike="noStrike" dirty="0">
                <a:solidFill>
                  <a:srgbClr val="FF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When I Slip When I Fall Lend Me your Hand </a:t>
            </a:r>
            <a:endParaRPr lang="en-GB" b="0" dirty="0">
              <a:effectLst/>
            </a:endParaRPr>
          </a:p>
          <a:p>
            <a:pPr rtl="0">
              <a:spcBef>
                <a:spcPts val="0"/>
              </a:spcBef>
              <a:spcAft>
                <a:spcPts val="0"/>
              </a:spcAft>
            </a:pPr>
            <a:r>
              <a:rPr lang="en-GB" sz="1800" b="1" i="1" u="none" strike="noStrike" dirty="0">
                <a:solidFill>
                  <a:srgbClr val="FF0000"/>
                </a:solidFill>
                <a:effectLst/>
                <a:latin typeface="Calibri" panose="020F0502020204030204" pitchFamily="34" charset="0"/>
              </a:rPr>
              <a:t>Female Leads, Unison Chorus:</a:t>
            </a:r>
            <a:r>
              <a:rPr lang="en-GB" sz="1800" b="1" i="0" u="none" strike="noStrike" dirty="0">
                <a:solidFill>
                  <a:srgbClr val="FF000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When I Stray Far Away Bring Me Back Again </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r>
              <a:rPr lang="en-GB" sz="1800" b="1" i="1" u="none" strike="noStrike" dirty="0">
                <a:solidFill>
                  <a:srgbClr val="7030A0"/>
                </a:solidFill>
                <a:effectLst/>
                <a:latin typeface="Calibri" panose="020F0502020204030204" pitchFamily="34" charset="0"/>
              </a:rPr>
              <a:t>All:</a:t>
            </a:r>
            <a:r>
              <a:rPr lang="en-GB" sz="1800" b="0" i="0" u="none" strike="noStrike" dirty="0">
                <a:solidFill>
                  <a:srgbClr val="7030A0"/>
                </a:solidFill>
                <a:effectLst/>
                <a:latin typeface="Calibri" panose="020F0502020204030204" pitchFamily="34" charset="0"/>
              </a:rPr>
              <a:t> </a:t>
            </a:r>
            <a:r>
              <a:rPr lang="en-GB" sz="1800" b="0" i="0" u="none" strike="noStrike" dirty="0">
                <a:solidFill>
                  <a:srgbClr val="000000"/>
                </a:solidFill>
                <a:effectLst/>
                <a:latin typeface="Calibri" panose="020F0502020204030204" pitchFamily="34" charset="0"/>
              </a:rPr>
              <a:t>Maa O Maa, Maa Sai Maa </a:t>
            </a:r>
            <a:r>
              <a:rPr lang="en-GB" sz="1800" b="1" i="0" u="none" strike="noStrike" dirty="0">
                <a:solidFill>
                  <a:srgbClr val="FF0000"/>
                </a:solidFill>
                <a:effectLst/>
                <a:latin typeface="Calibri" panose="020F0502020204030204" pitchFamily="34" charset="0"/>
              </a:rPr>
              <a:t>(x2) </a:t>
            </a:r>
            <a:r>
              <a:rPr lang="en-GB" sz="1800" b="1" i="1" u="none" strike="noStrike" dirty="0">
                <a:solidFill>
                  <a:srgbClr val="7030A0"/>
                </a:solidFill>
                <a:effectLst/>
                <a:latin typeface="Calibri" panose="020F0502020204030204" pitchFamily="34" charset="0"/>
              </a:rPr>
              <a:t>(harmonies on repeat – </a:t>
            </a:r>
            <a:r>
              <a:rPr lang="en-GB" sz="1800" b="1" i="1" u="none" strike="noStrike" dirty="0" err="1">
                <a:solidFill>
                  <a:srgbClr val="7030A0"/>
                </a:solidFill>
                <a:effectLst/>
                <a:latin typeface="Calibri" panose="020F0502020204030204" pitchFamily="34" charset="0"/>
              </a:rPr>
              <a:t>Krisha</a:t>
            </a:r>
            <a:r>
              <a:rPr lang="en-GB" sz="1800" b="1" i="1" u="none" strike="noStrike" dirty="0">
                <a:solidFill>
                  <a:srgbClr val="7030A0"/>
                </a:solidFill>
                <a:effectLst/>
                <a:latin typeface="Calibri" panose="020F0502020204030204" pitchFamily="34" charset="0"/>
              </a:rPr>
              <a:t> &amp; Vaishali)</a:t>
            </a:r>
            <a:endParaRPr lang="en-GB" b="0" dirty="0">
              <a:effectLst/>
            </a:endParaRPr>
          </a:p>
          <a:p>
            <a:pPr rtl="0">
              <a:spcBef>
                <a:spcPts val="0"/>
              </a:spcBef>
              <a:spcAft>
                <a:spcPts val="0"/>
              </a:spcAft>
            </a:pPr>
            <a:r>
              <a:rPr lang="en-GB" sz="1800" b="0" i="0" u="none" strike="noStrike" dirty="0">
                <a:solidFill>
                  <a:srgbClr val="000000"/>
                </a:solidFill>
                <a:effectLst/>
                <a:latin typeface="Calibri" panose="020F0502020204030204" pitchFamily="34" charset="0"/>
              </a:rPr>
              <a:t> </a:t>
            </a:r>
            <a:endParaRPr lang="en-GB" b="0" dirty="0">
              <a:effectLst/>
            </a:endParaRPr>
          </a:p>
          <a:p>
            <a:pPr rtl="0">
              <a:spcBef>
                <a:spcPts val="0"/>
              </a:spcBef>
              <a:spcAft>
                <a:spcPts val="0"/>
              </a:spcAft>
            </a:pPr>
            <a:br>
              <a:rPr lang="en-GB" b="0" dirty="0">
                <a:effectLst/>
              </a:rPr>
            </a:br>
            <a:r>
              <a:rPr lang="en-GB" sz="1800" b="1" i="1" u="none" strike="noStrike" dirty="0">
                <a:solidFill>
                  <a:srgbClr val="7030A0"/>
                </a:solidFill>
                <a:effectLst/>
                <a:latin typeface="Calibri" panose="020F0502020204030204" pitchFamily="34" charset="0"/>
              </a:rPr>
              <a:t>Group 1 Lead, Group 2 Chorus:</a:t>
            </a:r>
            <a:r>
              <a:rPr lang="en-GB" sz="1800" b="1" i="0" u="none" strike="noStrike" dirty="0">
                <a:solidFill>
                  <a:srgbClr val="7030A0"/>
                </a:solidFill>
                <a:effectLst/>
                <a:latin typeface="Calibri" panose="020F0502020204030204" pitchFamily="34" charset="0"/>
              </a:rPr>
              <a:t> </a:t>
            </a:r>
            <a:r>
              <a:rPr lang="en-GB" sz="1800" b="0" i="0" u="none" strike="noStrike" dirty="0">
                <a:solidFill>
                  <a:srgbClr val="444444"/>
                </a:solidFill>
                <a:effectLst/>
                <a:latin typeface="Calibri" panose="020F0502020204030204" pitchFamily="34" charset="0"/>
              </a:rPr>
              <a:t>Hum Ko Tum Se </a:t>
            </a:r>
            <a:r>
              <a:rPr lang="en-GB" sz="1800" b="0" i="0" u="none" strike="noStrike" dirty="0" err="1">
                <a:solidFill>
                  <a:srgbClr val="444444"/>
                </a:solidFill>
                <a:effectLst/>
                <a:latin typeface="Calibri" panose="020F0502020204030204" pitchFamily="34" charset="0"/>
              </a:rPr>
              <a:t>Pyaar</a:t>
            </a:r>
            <a:r>
              <a:rPr lang="en-GB" sz="1800" b="0" i="0" u="none" strike="noStrike" dirty="0">
                <a:solidFill>
                  <a:srgbClr val="444444"/>
                </a:solidFill>
                <a:effectLst/>
                <a:latin typeface="Calibri" panose="020F0502020204030204" pitchFamily="34" charset="0"/>
              </a:rPr>
              <a:t> Kitna</a:t>
            </a:r>
            <a:endParaRPr lang="en-GB" b="0" dirty="0">
              <a:effectLst/>
            </a:endParaRPr>
          </a:p>
          <a:p>
            <a:pPr rtl="0">
              <a:spcBef>
                <a:spcPts val="0"/>
              </a:spcBef>
              <a:spcAft>
                <a:spcPts val="0"/>
              </a:spcAft>
            </a:pPr>
            <a:r>
              <a:rPr lang="en-GB" sz="1800" b="1" i="1" u="none" strike="noStrike" dirty="0">
                <a:solidFill>
                  <a:srgbClr val="7030A0"/>
                </a:solidFill>
                <a:effectLst/>
                <a:latin typeface="Calibri" panose="020F0502020204030204" pitchFamily="34" charset="0"/>
              </a:rPr>
              <a:t>Group 1 Lead, Group 2 Chorus:</a:t>
            </a:r>
            <a:r>
              <a:rPr lang="en-GB" sz="1800" b="1" i="0" u="none" strike="noStrike" dirty="0">
                <a:solidFill>
                  <a:srgbClr val="7030A0"/>
                </a:solidFill>
                <a:effectLst/>
                <a:latin typeface="Calibri" panose="020F0502020204030204" pitchFamily="34" charset="0"/>
              </a:rPr>
              <a:t> </a:t>
            </a:r>
            <a:r>
              <a:rPr lang="en-GB" sz="1800" b="0" i="0" u="none" strike="noStrike" dirty="0">
                <a:solidFill>
                  <a:srgbClr val="444444"/>
                </a:solidFill>
                <a:effectLst/>
                <a:latin typeface="Calibri" panose="020F0502020204030204" pitchFamily="34" charset="0"/>
              </a:rPr>
              <a:t>Sai Tum Hi </a:t>
            </a:r>
            <a:r>
              <a:rPr lang="en-GB" sz="1800" b="0" i="0" u="none" strike="noStrike" dirty="0" err="1">
                <a:solidFill>
                  <a:srgbClr val="444444"/>
                </a:solidFill>
                <a:effectLst/>
                <a:latin typeface="Calibri" panose="020F0502020204030204" pitchFamily="34" charset="0"/>
              </a:rPr>
              <a:t>Jantey</a:t>
            </a:r>
            <a:r>
              <a:rPr lang="en-GB" sz="1800" b="0" i="0" u="none" strike="noStrike" dirty="0">
                <a:solidFill>
                  <a:srgbClr val="444444"/>
                </a:solidFill>
                <a:effectLst/>
                <a:latin typeface="Calibri" panose="020F0502020204030204" pitchFamily="34" charset="0"/>
              </a:rPr>
              <a:t> Hain</a:t>
            </a:r>
            <a:endParaRPr lang="en-GB" b="0" dirty="0">
              <a:effectLst/>
            </a:endParaRPr>
          </a:p>
          <a:p>
            <a:pPr rtl="0">
              <a:spcBef>
                <a:spcPts val="0"/>
              </a:spcBef>
              <a:spcAft>
                <a:spcPts val="0"/>
              </a:spcAft>
            </a:pPr>
            <a:r>
              <a:rPr lang="en-GB" sz="1800" b="1" i="1" u="none" strike="noStrike" dirty="0">
                <a:solidFill>
                  <a:srgbClr val="7030A0"/>
                </a:solidFill>
                <a:effectLst/>
                <a:latin typeface="Calibri" panose="020F0502020204030204" pitchFamily="34" charset="0"/>
              </a:rPr>
              <a:t>Group 1 Lead, Group 2 Chorus:</a:t>
            </a:r>
            <a:r>
              <a:rPr lang="en-GB" sz="1800" b="0" i="0" u="none" strike="noStrike" dirty="0">
                <a:solidFill>
                  <a:srgbClr val="7030A0"/>
                </a:solidFill>
                <a:effectLst/>
                <a:latin typeface="Calibri" panose="020F0502020204030204" pitchFamily="34" charset="0"/>
              </a:rPr>
              <a:t> </a:t>
            </a:r>
            <a:r>
              <a:rPr lang="en-GB" sz="1800" b="0" i="0" u="none" strike="noStrike" dirty="0" err="1">
                <a:solidFill>
                  <a:srgbClr val="444444"/>
                </a:solidFill>
                <a:effectLst/>
                <a:latin typeface="Calibri" panose="020F0502020204030204" pitchFamily="34" charset="0"/>
              </a:rPr>
              <a:t>Dilon</a:t>
            </a:r>
            <a:r>
              <a:rPr lang="en-GB" sz="1800" b="0" i="0" u="none" strike="noStrike" dirty="0">
                <a:solidFill>
                  <a:srgbClr val="444444"/>
                </a:solidFill>
                <a:effectLst/>
                <a:latin typeface="Calibri" panose="020F0502020204030204" pitchFamily="34" charset="0"/>
              </a:rPr>
              <a:t> Ki </a:t>
            </a:r>
            <a:r>
              <a:rPr lang="en-GB" sz="1800" b="0" i="0" u="none" strike="noStrike" dirty="0" err="1">
                <a:solidFill>
                  <a:srgbClr val="444444"/>
                </a:solidFill>
                <a:effectLst/>
                <a:latin typeface="Calibri" panose="020F0502020204030204" pitchFamily="34" charset="0"/>
              </a:rPr>
              <a:t>Dhadkan</a:t>
            </a:r>
            <a:r>
              <a:rPr lang="en-GB" sz="1800" b="0" i="0" u="none" strike="noStrike" dirty="0">
                <a:solidFill>
                  <a:srgbClr val="444444"/>
                </a:solidFill>
                <a:effectLst/>
                <a:latin typeface="Calibri" panose="020F0502020204030204" pitchFamily="34" charset="0"/>
              </a:rPr>
              <a:t> Tum Ho Sai</a:t>
            </a:r>
            <a:endParaRPr lang="en-GB" b="0" dirty="0">
              <a:effectLst/>
            </a:endParaRPr>
          </a:p>
          <a:p>
            <a:pPr rtl="0">
              <a:spcBef>
                <a:spcPts val="0"/>
              </a:spcBef>
              <a:spcAft>
                <a:spcPts val="0"/>
              </a:spcAft>
            </a:pPr>
            <a:r>
              <a:rPr lang="en-GB" sz="1800" b="1" i="1" u="none" strike="noStrike" dirty="0">
                <a:solidFill>
                  <a:srgbClr val="7030A0"/>
                </a:solidFill>
                <a:effectLst/>
                <a:latin typeface="Calibri" panose="020F0502020204030204" pitchFamily="34" charset="0"/>
              </a:rPr>
              <a:t>Group 1 Lead, Group 2 Chorus:</a:t>
            </a:r>
            <a:r>
              <a:rPr lang="en-GB" sz="1800" b="0" i="0" u="none" strike="noStrike" dirty="0">
                <a:solidFill>
                  <a:srgbClr val="7030A0"/>
                </a:solidFill>
                <a:effectLst/>
                <a:latin typeface="Calibri" panose="020F0502020204030204" pitchFamily="34" charset="0"/>
              </a:rPr>
              <a:t> </a:t>
            </a:r>
            <a:r>
              <a:rPr lang="en-GB" sz="1800" b="0" i="0" u="none" strike="noStrike" dirty="0">
                <a:solidFill>
                  <a:srgbClr val="444444"/>
                </a:solidFill>
                <a:effectLst/>
                <a:latin typeface="Calibri" panose="020F0502020204030204" pitchFamily="34" charset="0"/>
              </a:rPr>
              <a:t>Tum </a:t>
            </a:r>
            <a:r>
              <a:rPr lang="en-GB" sz="1800" b="0" i="0" u="none" strike="noStrike" dirty="0" err="1">
                <a:solidFill>
                  <a:srgbClr val="444444"/>
                </a:solidFill>
                <a:effectLst/>
                <a:latin typeface="Calibri" panose="020F0502020204030204" pitchFamily="34" charset="0"/>
              </a:rPr>
              <a:t>Hamarey</a:t>
            </a:r>
            <a:r>
              <a:rPr lang="en-GB" sz="1800" b="0" i="0" u="none" strike="noStrike" dirty="0">
                <a:solidFill>
                  <a:srgbClr val="444444"/>
                </a:solidFill>
                <a:effectLst/>
                <a:latin typeface="Calibri" panose="020F0502020204030204" pitchFamily="34" charset="0"/>
              </a:rPr>
              <a:t> Pran Ho</a:t>
            </a:r>
            <a:endParaRPr lang="en-GB" b="0" dirty="0">
              <a:effectLst/>
            </a:endParaRPr>
          </a:p>
          <a:p>
            <a:pPr rtl="0">
              <a:spcBef>
                <a:spcPts val="0"/>
              </a:spcBef>
              <a:spcAft>
                <a:spcPts val="0"/>
              </a:spcAft>
            </a:pPr>
            <a:r>
              <a:rPr lang="en-GB" sz="1800" b="1" i="1" u="none" strike="noStrike" dirty="0">
                <a:solidFill>
                  <a:srgbClr val="7030A0"/>
                </a:solidFill>
                <a:effectLst/>
                <a:latin typeface="Calibri" panose="020F0502020204030204" pitchFamily="34" charset="0"/>
              </a:rPr>
              <a:t>Group 1 Lead, Group 2 Chorus:</a:t>
            </a:r>
            <a:r>
              <a:rPr lang="en-GB" sz="1800" b="1" i="0" u="none" strike="noStrike" dirty="0">
                <a:solidFill>
                  <a:srgbClr val="7030A0"/>
                </a:solidFill>
                <a:effectLst/>
                <a:latin typeface="Calibri" panose="020F0502020204030204" pitchFamily="34" charset="0"/>
              </a:rPr>
              <a:t> </a:t>
            </a:r>
            <a:r>
              <a:rPr lang="en-GB" sz="1800" b="0" i="0" u="none" strike="noStrike" dirty="0">
                <a:solidFill>
                  <a:srgbClr val="444444"/>
                </a:solidFill>
                <a:effectLst/>
                <a:latin typeface="Calibri" panose="020F0502020204030204" pitchFamily="34" charset="0"/>
              </a:rPr>
              <a:t>Hum Ko Tum Se </a:t>
            </a:r>
            <a:r>
              <a:rPr lang="en-GB" sz="1800" b="0" i="0" u="none" strike="noStrike" dirty="0" err="1">
                <a:solidFill>
                  <a:srgbClr val="444444"/>
                </a:solidFill>
                <a:effectLst/>
                <a:latin typeface="Calibri" panose="020F0502020204030204" pitchFamily="34" charset="0"/>
              </a:rPr>
              <a:t>Pyaar</a:t>
            </a:r>
            <a:r>
              <a:rPr lang="en-GB" sz="1800" b="0" i="0" u="none" strike="noStrike" dirty="0">
                <a:solidFill>
                  <a:srgbClr val="444444"/>
                </a:solidFill>
                <a:effectLst/>
                <a:latin typeface="Calibri" panose="020F0502020204030204" pitchFamily="34" charset="0"/>
              </a:rPr>
              <a:t> Hain</a:t>
            </a:r>
            <a:endParaRPr lang="en-GB" b="0" dirty="0">
              <a:effectLst/>
            </a:endParaRPr>
          </a:p>
          <a:p>
            <a:pPr rtl="0">
              <a:spcBef>
                <a:spcPts val="0"/>
              </a:spcBef>
              <a:spcAft>
                <a:spcPts val="0"/>
              </a:spcAft>
            </a:pPr>
            <a:br>
              <a:rPr lang="en-GB" sz="1800" b="0" i="0" u="none" strike="noStrike" dirty="0">
                <a:solidFill>
                  <a:srgbClr val="444444"/>
                </a:solidFill>
                <a:effectLst/>
                <a:latin typeface="Calibri" panose="020F0502020204030204" pitchFamily="34" charset="0"/>
              </a:rPr>
            </a:br>
            <a:r>
              <a:rPr lang="en-GB" sz="1800" b="1" i="1" u="none" strike="noStrike" dirty="0">
                <a:solidFill>
                  <a:srgbClr val="7030A0"/>
                </a:solidFill>
                <a:effectLst/>
                <a:latin typeface="Calibri" panose="020F0502020204030204" pitchFamily="34" charset="0"/>
              </a:rPr>
              <a:t>All:</a:t>
            </a:r>
            <a:r>
              <a:rPr lang="en-GB" sz="1800" b="0" i="0" u="none" strike="noStrike" dirty="0">
                <a:solidFill>
                  <a:srgbClr val="7030A0"/>
                </a:solidFill>
                <a:effectLst/>
                <a:latin typeface="Calibri" panose="020F0502020204030204" pitchFamily="34" charset="0"/>
              </a:rPr>
              <a:t> </a:t>
            </a:r>
            <a:r>
              <a:rPr lang="en-GB" sz="1800" b="0" i="0" u="none" strike="noStrike" dirty="0">
                <a:solidFill>
                  <a:srgbClr val="444444"/>
                </a:solidFill>
                <a:effectLst/>
                <a:latin typeface="Calibri" panose="020F0502020204030204" pitchFamily="34" charset="0"/>
              </a:rPr>
              <a:t>We love You dearest Sai, We Love You </a:t>
            </a:r>
            <a:r>
              <a:rPr lang="en-GB" sz="1800" b="1" i="0" u="none" strike="noStrike" dirty="0">
                <a:solidFill>
                  <a:srgbClr val="FF0000"/>
                </a:solidFill>
                <a:effectLst/>
                <a:latin typeface="Calibri" panose="020F0502020204030204" pitchFamily="34" charset="0"/>
              </a:rPr>
              <a:t>(x5)</a:t>
            </a:r>
            <a:endParaRPr lang="en-GB" b="0" dirty="0">
              <a:effectLst/>
            </a:endParaRPr>
          </a:p>
          <a:p>
            <a:pPr marL="457200" indent="-228600" rtl="0">
              <a:spcBef>
                <a:spcPts val="0"/>
              </a:spcBef>
              <a:spcAft>
                <a:spcPts val="0"/>
              </a:spcAft>
            </a:pPr>
            <a:r>
              <a:rPr lang="en-GB" sz="1800" b="0" i="0" u="none" strike="noStrike" dirty="0">
                <a:solidFill>
                  <a:srgbClr val="444444"/>
                </a:solidFill>
                <a:effectLst/>
                <a:latin typeface="Calibri" panose="020F0502020204030204" pitchFamily="34" charset="0"/>
              </a:rPr>
              <a:t>1.</a:t>
            </a:r>
            <a:r>
              <a:rPr lang="en-GB" sz="800" b="0" i="0" u="none" strike="noStrike" dirty="0">
                <a:solidFill>
                  <a:srgbClr val="444444"/>
                </a:solidFill>
                <a:effectLst/>
                <a:latin typeface="Times New Roman" panose="02020603050405020304" pitchFamily="18" charset="0"/>
              </a:rPr>
              <a:t>    </a:t>
            </a:r>
            <a:r>
              <a:rPr lang="en-GB" sz="1800" b="0" i="0" u="none" strike="noStrike" dirty="0">
                <a:solidFill>
                  <a:srgbClr val="444444"/>
                </a:solidFill>
                <a:effectLst/>
                <a:latin typeface="Calibri" panose="020F0502020204030204" pitchFamily="34" charset="0"/>
              </a:rPr>
              <a:t>All in Unison</a:t>
            </a:r>
            <a:endParaRPr lang="en-GB" b="0" dirty="0">
              <a:effectLst/>
            </a:endParaRPr>
          </a:p>
          <a:p>
            <a:pPr marL="457200" indent="-228600" rtl="0">
              <a:spcBef>
                <a:spcPts val="0"/>
              </a:spcBef>
              <a:spcAft>
                <a:spcPts val="0"/>
              </a:spcAft>
            </a:pPr>
            <a:r>
              <a:rPr lang="en-GB" sz="1800" b="0" i="0" u="none" strike="noStrike" dirty="0">
                <a:solidFill>
                  <a:srgbClr val="444444"/>
                </a:solidFill>
                <a:effectLst/>
                <a:latin typeface="Calibri" panose="020F0502020204030204" pitchFamily="34" charset="0"/>
              </a:rPr>
              <a:t>2.</a:t>
            </a:r>
            <a:r>
              <a:rPr lang="en-GB" sz="800" b="0" i="0" u="none" strike="noStrike" dirty="0">
                <a:solidFill>
                  <a:srgbClr val="444444"/>
                </a:solidFill>
                <a:effectLst/>
                <a:latin typeface="Times New Roman" panose="02020603050405020304" pitchFamily="18" charset="0"/>
              </a:rPr>
              <a:t>    </a:t>
            </a:r>
            <a:r>
              <a:rPr lang="en-GB" sz="1800" b="0" i="0" u="none" strike="noStrike" dirty="0">
                <a:solidFill>
                  <a:srgbClr val="444444"/>
                </a:solidFill>
                <a:effectLst/>
                <a:latin typeface="Calibri" panose="020F0502020204030204" pitchFamily="34" charset="0"/>
              </a:rPr>
              <a:t>+ Harmonies – </a:t>
            </a:r>
            <a:r>
              <a:rPr lang="en-GB" sz="1800" b="0" i="0" u="none" strike="noStrike" dirty="0" err="1">
                <a:solidFill>
                  <a:srgbClr val="444444"/>
                </a:solidFill>
                <a:effectLst/>
                <a:latin typeface="Calibri" panose="020F0502020204030204" pitchFamily="34" charset="0"/>
              </a:rPr>
              <a:t>Krisha</a:t>
            </a:r>
            <a:r>
              <a:rPr lang="en-GB" sz="1800" b="0" i="0" u="none" strike="noStrike" dirty="0">
                <a:solidFill>
                  <a:srgbClr val="444444"/>
                </a:solidFill>
                <a:effectLst/>
                <a:latin typeface="Calibri" panose="020F0502020204030204" pitchFamily="34" charset="0"/>
              </a:rPr>
              <a:t> &amp; Vaishali</a:t>
            </a:r>
            <a:endParaRPr lang="en-GB" b="0" dirty="0">
              <a:effectLst/>
            </a:endParaRPr>
          </a:p>
          <a:p>
            <a:pPr marL="457200" indent="-228600" rtl="0">
              <a:spcBef>
                <a:spcPts val="0"/>
              </a:spcBef>
              <a:spcAft>
                <a:spcPts val="0"/>
              </a:spcAft>
            </a:pPr>
            <a:r>
              <a:rPr lang="en-GB" sz="1800" b="0" i="0" u="none" strike="noStrike" dirty="0">
                <a:solidFill>
                  <a:srgbClr val="444444"/>
                </a:solidFill>
                <a:effectLst/>
                <a:latin typeface="Calibri" panose="020F0502020204030204" pitchFamily="34" charset="0"/>
              </a:rPr>
              <a:t>3.</a:t>
            </a:r>
            <a:r>
              <a:rPr lang="en-GB" sz="800" b="0" i="0" u="none" strike="noStrike" dirty="0">
                <a:solidFill>
                  <a:srgbClr val="444444"/>
                </a:solidFill>
                <a:effectLst/>
                <a:latin typeface="Times New Roman" panose="02020603050405020304" pitchFamily="18" charset="0"/>
              </a:rPr>
              <a:t>    </a:t>
            </a:r>
            <a:r>
              <a:rPr lang="en-GB" sz="1800" b="0" i="0" u="none" strike="noStrike" dirty="0">
                <a:solidFill>
                  <a:srgbClr val="444444"/>
                </a:solidFill>
                <a:effectLst/>
                <a:latin typeface="Calibri" panose="020F0502020204030204" pitchFamily="34" charset="0"/>
              </a:rPr>
              <a:t>++ Maa O Maa, Maa Sai Maa – Deepa &amp; Luckshi</a:t>
            </a:r>
            <a:endParaRPr lang="en-GB" b="0" dirty="0">
              <a:effectLst/>
            </a:endParaRPr>
          </a:p>
          <a:p>
            <a:pPr marL="457200" indent="-228600" rtl="0">
              <a:spcBef>
                <a:spcPts val="0"/>
              </a:spcBef>
              <a:spcAft>
                <a:spcPts val="0"/>
              </a:spcAft>
            </a:pPr>
            <a:r>
              <a:rPr lang="en-GB" sz="1800" b="0" i="0" u="none" strike="noStrike" dirty="0">
                <a:solidFill>
                  <a:srgbClr val="444444"/>
                </a:solidFill>
                <a:effectLst/>
                <a:latin typeface="Calibri" panose="020F0502020204030204" pitchFamily="34" charset="0"/>
              </a:rPr>
              <a:t>4.</a:t>
            </a:r>
            <a:r>
              <a:rPr lang="en-GB" sz="800" b="0" i="0" u="none" strike="noStrike" dirty="0">
                <a:solidFill>
                  <a:srgbClr val="444444"/>
                </a:solidFill>
                <a:effectLst/>
                <a:latin typeface="Times New Roman" panose="02020603050405020304" pitchFamily="18" charset="0"/>
              </a:rPr>
              <a:t>    </a:t>
            </a:r>
            <a:r>
              <a:rPr lang="en-GB" sz="1800" b="0" i="0" u="none" strike="noStrike" dirty="0">
                <a:solidFill>
                  <a:srgbClr val="444444"/>
                </a:solidFill>
                <a:effectLst/>
                <a:latin typeface="Calibri" panose="020F0502020204030204" pitchFamily="34" charset="0"/>
              </a:rPr>
              <a:t>+++</a:t>
            </a:r>
            <a:endParaRPr lang="en-GB" b="0" dirty="0">
              <a:effectLst/>
            </a:endParaRPr>
          </a:p>
          <a:p>
            <a:pPr marL="457200" indent="-228600" rtl="0">
              <a:spcBef>
                <a:spcPts val="0"/>
              </a:spcBef>
              <a:spcAft>
                <a:spcPts val="0"/>
              </a:spcAft>
            </a:pPr>
            <a:r>
              <a:rPr lang="en-GB" sz="1800" b="0" i="0" u="none" strike="noStrike" dirty="0">
                <a:solidFill>
                  <a:srgbClr val="444444"/>
                </a:solidFill>
                <a:effectLst/>
                <a:latin typeface="Calibri" panose="020F0502020204030204" pitchFamily="34" charset="0"/>
              </a:rPr>
              <a:t>5.</a:t>
            </a:r>
            <a:r>
              <a:rPr lang="en-GB" sz="800" b="0" i="0" u="none" strike="noStrike" dirty="0">
                <a:solidFill>
                  <a:srgbClr val="444444"/>
                </a:solidFill>
                <a:effectLst/>
                <a:latin typeface="Times New Roman" panose="02020603050405020304" pitchFamily="18" charset="0"/>
              </a:rPr>
              <a:t>    </a:t>
            </a:r>
            <a:r>
              <a:rPr lang="en-GB" sz="1800" b="0" i="0" u="none" strike="noStrike" dirty="0">
                <a:solidFill>
                  <a:srgbClr val="444444"/>
                </a:solidFill>
                <a:effectLst/>
                <a:latin typeface="Calibri" panose="020F0502020204030204" pitchFamily="34" charset="0"/>
              </a:rPr>
              <a:t>+++</a:t>
            </a:r>
            <a:endParaRPr lang="en-GB" b="0" dirty="0">
              <a:effectLst/>
            </a:endParaRPr>
          </a:p>
          <a:p>
            <a:pPr rtl="0">
              <a:spcBef>
                <a:spcPts val="0"/>
              </a:spcBef>
              <a:spcAft>
                <a:spcPts val="0"/>
              </a:spcAft>
            </a:pPr>
            <a:r>
              <a:rPr lang="en-GB" sz="1800" b="0" i="0" u="none" strike="noStrike" dirty="0">
                <a:solidFill>
                  <a:srgbClr val="444444"/>
                </a:solidFill>
                <a:effectLst/>
                <a:latin typeface="Calibri" panose="020F0502020204030204" pitchFamily="34" charset="0"/>
              </a:rPr>
              <a:t> </a:t>
            </a:r>
            <a:endParaRPr lang="en-GB" b="0" dirty="0">
              <a:effectLst/>
            </a:endParaRPr>
          </a:p>
          <a:p>
            <a:r>
              <a:rPr lang="en-GB" sz="1800" b="1" i="1" u="none" strike="noStrike" dirty="0">
                <a:solidFill>
                  <a:srgbClr val="7030A0"/>
                </a:solidFill>
                <a:effectLst/>
                <a:latin typeface="Calibri" panose="020F0502020204030204" pitchFamily="34" charset="0"/>
              </a:rPr>
              <a:t>All, Slow:</a:t>
            </a:r>
            <a:r>
              <a:rPr lang="en-GB" sz="1800" b="0" i="0" u="none" strike="noStrike" dirty="0">
                <a:solidFill>
                  <a:srgbClr val="7030A0"/>
                </a:solidFill>
                <a:effectLst/>
                <a:latin typeface="Calibri" panose="020F0502020204030204" pitchFamily="34" charset="0"/>
              </a:rPr>
              <a:t> </a:t>
            </a:r>
            <a:r>
              <a:rPr lang="en-GB" sz="1800" b="0" i="0" u="none" strike="noStrike" dirty="0">
                <a:solidFill>
                  <a:srgbClr val="444444"/>
                </a:solidFill>
                <a:effectLst/>
                <a:latin typeface="Calibri" panose="020F0502020204030204" pitchFamily="34" charset="0"/>
              </a:rPr>
              <a:t>We love You dearest Sai, We Love You</a:t>
            </a:r>
            <a:endParaRPr lang="en-GB" dirty="0"/>
          </a:p>
        </p:txBody>
      </p:sp>
    </p:spTree>
    <p:extLst>
      <p:ext uri="{BB962C8B-B14F-4D97-AF65-F5344CB8AC3E}">
        <p14:creationId xmlns:p14="http://schemas.microsoft.com/office/powerpoint/2010/main" val="4056879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2"/>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3"/>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4016818" y="1975983"/>
            <a:ext cx="4388147" cy="917528"/>
          </a:xfrm>
        </p:spPr>
        <p:txBody>
          <a:bodyPr>
            <a:normAutofit/>
          </a:bodyPr>
          <a:lstStyle/>
          <a:p>
            <a:pPr algn="ctr"/>
            <a:r>
              <a:rPr lang="en-GB" b="1" dirty="0"/>
              <a:t>Bhajans and Arathi</a:t>
            </a:r>
          </a:p>
        </p:txBody>
      </p:sp>
    </p:spTree>
    <p:extLst>
      <p:ext uri="{BB962C8B-B14F-4D97-AF65-F5344CB8AC3E}">
        <p14:creationId xmlns:p14="http://schemas.microsoft.com/office/powerpoint/2010/main" val="3872931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076329" cy="584148"/>
          </a:xfrm>
          <a:ln>
            <a:solidFill>
              <a:schemeClr val="accent1"/>
            </a:solidFill>
          </a:ln>
        </p:spPr>
        <p:txBody>
          <a:bodyPr>
            <a:normAutofit fontScale="90000"/>
          </a:bodyPr>
          <a:lstStyle/>
          <a:p>
            <a:r>
              <a:rPr lang="en-GB" b="1" dirty="0"/>
              <a:t>Agenda</a:t>
            </a:r>
            <a:r>
              <a:rPr lang="en-GB" u="sng" dirty="0"/>
              <a:t> </a:t>
            </a:r>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80186"/>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10" name="TextBox 9">
            <a:extLst>
              <a:ext uri="{FF2B5EF4-FFF2-40B4-BE49-F238E27FC236}">
                <a16:creationId xmlns:a16="http://schemas.microsoft.com/office/drawing/2014/main" id="{2795C1E5-728C-AC24-8BCB-B64E8D8F697C}"/>
              </a:ext>
            </a:extLst>
          </p:cNvPr>
          <p:cNvSpPr txBox="1"/>
          <p:nvPr/>
        </p:nvSpPr>
        <p:spPr>
          <a:xfrm>
            <a:off x="1500685" y="1484136"/>
            <a:ext cx="8021535" cy="3456587"/>
          </a:xfrm>
          <a:prstGeom prst="rect">
            <a:avLst/>
          </a:prstGeom>
          <a:noFill/>
        </p:spPr>
        <p:txBody>
          <a:bodyPr wrap="square" rtlCol="0">
            <a:spAutoFit/>
          </a:bodyPr>
          <a:lstStyle/>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1	Vedam</a:t>
            </a: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2	3 Aums and 21 Gayathri Mantra</a:t>
            </a: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3	Swami's discourse</a:t>
            </a: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4	Introduction to the day</a:t>
            </a: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5	Wing updates</a:t>
            </a: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6	Talk by Bro. Ketan Gokani</a:t>
            </a:r>
          </a:p>
          <a:p>
            <a:pPr>
              <a:lnSpc>
                <a:spcPct val="107000"/>
              </a:lnSpc>
              <a:spcAft>
                <a:spcPts val="800"/>
              </a:spcAft>
            </a:pPr>
            <a:r>
              <a:rPr lang="en-GB" sz="2400" b="1" dirty="0">
                <a:latin typeface="Calibri" panose="020F0502020204030204" pitchFamily="34" charset="0"/>
                <a:ea typeface="Calibri" panose="020F0502020204030204" pitchFamily="34" charset="0"/>
                <a:cs typeface="Times New Roman" panose="02020603050405020304" pitchFamily="18" charset="0"/>
              </a:rPr>
              <a:t>7	Sarees and Scarves</a:t>
            </a:r>
          </a:p>
        </p:txBody>
      </p:sp>
    </p:spTree>
    <p:extLst>
      <p:ext uri="{BB962C8B-B14F-4D97-AF65-F5344CB8AC3E}">
        <p14:creationId xmlns:p14="http://schemas.microsoft.com/office/powerpoint/2010/main" val="15765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076329" cy="584148"/>
          </a:xfrm>
          <a:ln>
            <a:solidFill>
              <a:schemeClr val="accent1"/>
            </a:solidFill>
          </a:ln>
        </p:spPr>
        <p:txBody>
          <a:bodyPr>
            <a:normAutofit fontScale="90000"/>
          </a:bodyPr>
          <a:lstStyle/>
          <a:p>
            <a:r>
              <a:rPr lang="en-GB" b="1" dirty="0"/>
              <a:t>Agenda</a:t>
            </a:r>
            <a:r>
              <a:rPr lang="en-GB" u="sng" dirty="0"/>
              <a:t> </a:t>
            </a:r>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80186"/>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10" name="TextBox 9">
            <a:extLst>
              <a:ext uri="{FF2B5EF4-FFF2-40B4-BE49-F238E27FC236}">
                <a16:creationId xmlns:a16="http://schemas.microsoft.com/office/drawing/2014/main" id="{2795C1E5-728C-AC24-8BCB-B64E8D8F697C}"/>
              </a:ext>
            </a:extLst>
          </p:cNvPr>
          <p:cNvSpPr txBox="1"/>
          <p:nvPr/>
        </p:nvSpPr>
        <p:spPr>
          <a:xfrm>
            <a:off x="1665938" y="1087529"/>
            <a:ext cx="8021535" cy="4452116"/>
          </a:xfrm>
          <a:prstGeom prst="rect">
            <a:avLst/>
          </a:prstGeom>
          <a:noFill/>
        </p:spPr>
        <p:txBody>
          <a:bodyPr wrap="square" rtlCol="0">
            <a:spAutoFit/>
          </a:bodyPr>
          <a:lstStyle/>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Revisiting a typical day in Prasanthi</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Logistics and Website</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Q &amp; A</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Breakout sessions</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Lunch</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Breakout sessions continued</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Further Q &amp; A if needed</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Musical training for the whole group!</a:t>
            </a:r>
          </a:p>
          <a:p>
            <a:pPr marL="457200" indent="-457200">
              <a:lnSpc>
                <a:spcPct val="107000"/>
              </a:lnSpc>
              <a:spcAft>
                <a:spcPts val="800"/>
              </a:spcAft>
              <a:buFont typeface="+mj-lt"/>
              <a:buAutoNum type="arabicPeriod" startAt="8"/>
            </a:pPr>
            <a:r>
              <a:rPr lang="en-GB" sz="2400" b="1" dirty="0">
                <a:latin typeface="Calibri" panose="020F0502020204030204" pitchFamily="34" charset="0"/>
                <a:ea typeface="Calibri" panose="020F0502020204030204" pitchFamily="34" charset="0"/>
                <a:cs typeface="Times New Roman" panose="02020603050405020304" pitchFamily="18" charset="0"/>
              </a:rPr>
              <a:t> Bhajans and Arathi</a:t>
            </a:r>
          </a:p>
        </p:txBody>
      </p:sp>
    </p:spTree>
    <p:extLst>
      <p:ext uri="{BB962C8B-B14F-4D97-AF65-F5344CB8AC3E}">
        <p14:creationId xmlns:p14="http://schemas.microsoft.com/office/powerpoint/2010/main" val="2539302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886D-05B9-D06B-B204-60F6AB7D4428}"/>
              </a:ext>
            </a:extLst>
          </p:cNvPr>
          <p:cNvSpPr>
            <a:spLocks noGrp="1"/>
          </p:cNvSpPr>
          <p:nvPr>
            <p:ph type="title"/>
          </p:nvPr>
        </p:nvSpPr>
        <p:spPr>
          <a:xfrm>
            <a:off x="611144" y="342925"/>
            <a:ext cx="9076329" cy="584148"/>
          </a:xfrm>
          <a:ln>
            <a:solidFill>
              <a:schemeClr val="accent1"/>
            </a:solidFill>
          </a:ln>
        </p:spPr>
        <p:txBody>
          <a:bodyPr>
            <a:normAutofit fontScale="90000"/>
          </a:bodyPr>
          <a:lstStyle/>
          <a:p>
            <a:r>
              <a:rPr lang="en-GB" b="1" dirty="0"/>
              <a:t>Offerings in Prasanthi</a:t>
            </a:r>
            <a:endParaRPr lang="en-GB" u="sng" dirty="0"/>
          </a:p>
        </p:txBody>
      </p:sp>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10" name="TextBox 9">
            <a:extLst>
              <a:ext uri="{FF2B5EF4-FFF2-40B4-BE49-F238E27FC236}">
                <a16:creationId xmlns:a16="http://schemas.microsoft.com/office/drawing/2014/main" id="{2795C1E5-728C-AC24-8BCB-B64E8D8F697C}"/>
              </a:ext>
            </a:extLst>
          </p:cNvPr>
          <p:cNvSpPr txBox="1"/>
          <p:nvPr/>
        </p:nvSpPr>
        <p:spPr>
          <a:xfrm>
            <a:off x="611144" y="1099111"/>
            <a:ext cx="10407712" cy="4661276"/>
          </a:xfrm>
          <a:prstGeom prst="rect">
            <a:avLst/>
          </a:prstGeom>
          <a:noFill/>
        </p:spPr>
        <p:txBody>
          <a:bodyPr wrap="square" rtlCol="0">
            <a:spAutoFit/>
          </a:bodyPr>
          <a:lstStyle/>
          <a:p>
            <a:pPr lvl="1">
              <a:lnSpc>
                <a:spcPct val="150000"/>
              </a:lnSpc>
            </a:pPr>
            <a:r>
              <a:rPr lang="en-GB" sz="2000" b="1" dirty="0">
                <a:effectLst/>
                <a:latin typeface="Calibri" panose="020F0502020204030204" pitchFamily="34" charset="0"/>
                <a:ea typeface="Calibri" panose="020F0502020204030204" pitchFamily="34" charset="0"/>
                <a:cs typeface="Times New Roman" panose="02020603050405020304" pitchFamily="18" charset="0"/>
              </a:rPr>
              <a:t>In </a:t>
            </a:r>
            <a:r>
              <a:rPr lang="en-GB" sz="2000" b="1" dirty="0">
                <a:latin typeface="Calibri" panose="020F0502020204030204" pitchFamily="34" charset="0"/>
                <a:ea typeface="Calibri" panose="020F0502020204030204" pitchFamily="34" charset="0"/>
                <a:cs typeface="Times New Roman" panose="02020603050405020304" pitchFamily="18" charset="0"/>
              </a:rPr>
              <a:t>Prasanthi, the UK devotees will be offering:</a:t>
            </a:r>
          </a:p>
          <a:p>
            <a:pPr marL="1200150" lvl="2" indent="-285750">
              <a:lnSpc>
                <a:spcPct val="150000"/>
              </a:lnSpc>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Vedam </a:t>
            </a:r>
          </a:p>
          <a:p>
            <a:pPr marL="1200150" lvl="2" indent="-28575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Bhajans</a:t>
            </a:r>
          </a:p>
          <a:p>
            <a:pPr marL="1200150" lvl="2" indent="-285750">
              <a:lnSpc>
                <a:spcPct val="150000"/>
              </a:lnSpc>
              <a:buFont typeface="Arial" panose="020B0604020202020204" pitchFamily="34" charset="0"/>
              <a:buChar char="•"/>
            </a:pPr>
            <a:r>
              <a:rPr lang="en-GB" sz="2000" dirty="0">
                <a:effectLst/>
                <a:latin typeface="Calibri" panose="020F0502020204030204" pitchFamily="34" charset="0"/>
                <a:ea typeface="Calibri" panose="020F0502020204030204" pitchFamily="34" charset="0"/>
                <a:cs typeface="Times New Roman" panose="02020603050405020304" pitchFamily="18" charset="0"/>
              </a:rPr>
              <a:t>Music Programme</a:t>
            </a:r>
          </a:p>
          <a:p>
            <a:pPr marL="1200150" lvl="2" indent="-28575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Bal Vikas (SSE) Play</a:t>
            </a:r>
          </a:p>
          <a:p>
            <a:pPr marL="1200150" lvl="2" indent="-285750">
              <a:lnSpc>
                <a:spcPct val="150000"/>
              </a:lnSpc>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Talk about UK Activities</a:t>
            </a:r>
          </a:p>
          <a:p>
            <a:pPr marL="1200150" lvl="2" indent="-285750">
              <a:lnSpc>
                <a:spcPct val="150000"/>
              </a:lnSpc>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pPr>
            <a:r>
              <a:rPr lang="en-GB" sz="2000" dirty="0">
                <a:latin typeface="Calibri" panose="020F0502020204030204" pitchFamily="34" charset="0"/>
                <a:ea typeface="Calibri" panose="020F0502020204030204" pitchFamily="34" charset="0"/>
                <a:cs typeface="Times New Roman" panose="02020603050405020304" pitchFamily="18" charset="0"/>
              </a:rPr>
              <a:t>Today we will be having  face-to-face practices for devotees who are participating in these offerings. There will be a breakout sessions for vedam, bhajans &amp; musical item, Bal Vikas (SSE) play  and Satsang for parents and adults. </a:t>
            </a:r>
          </a:p>
        </p:txBody>
      </p:sp>
    </p:spTree>
    <p:extLst>
      <p:ext uri="{BB962C8B-B14F-4D97-AF65-F5344CB8AC3E}">
        <p14:creationId xmlns:p14="http://schemas.microsoft.com/office/powerpoint/2010/main" val="284058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F23FD1-1996-1517-6044-BDA98F5B8DCA}"/>
              </a:ext>
            </a:extLst>
          </p:cNvPr>
          <p:cNvPicPr>
            <a:picLocks noChangeAspect="1"/>
          </p:cNvPicPr>
          <p:nvPr/>
        </p:nvPicPr>
        <p:blipFill>
          <a:blip r:embed="rId3"/>
          <a:stretch>
            <a:fillRect/>
          </a:stretch>
        </p:blipFill>
        <p:spPr>
          <a:xfrm>
            <a:off x="10909764" y="135084"/>
            <a:ext cx="999831" cy="999831"/>
          </a:xfrm>
          <a:prstGeom prst="rect">
            <a:avLst/>
          </a:prstGeom>
        </p:spPr>
      </p:pic>
      <p:pic>
        <p:nvPicPr>
          <p:cNvPr id="8" name="Picture 7">
            <a:extLst>
              <a:ext uri="{FF2B5EF4-FFF2-40B4-BE49-F238E27FC236}">
                <a16:creationId xmlns:a16="http://schemas.microsoft.com/office/drawing/2014/main" id="{0E0AA282-3164-842A-2B7F-EF0BF488E638}"/>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9" name="Footer Placeholder 8">
            <a:extLst>
              <a:ext uri="{FF2B5EF4-FFF2-40B4-BE49-F238E27FC236}">
                <a16:creationId xmlns:a16="http://schemas.microsoft.com/office/drawing/2014/main" id="{1DFE5FCE-DCAC-949E-DF2D-DEA6FF6B8305}"/>
              </a:ext>
            </a:extLst>
          </p:cNvPr>
          <p:cNvSpPr>
            <a:spLocks noGrp="1"/>
          </p:cNvSpPr>
          <p:nvPr>
            <p:ph type="ftr" sz="quarter" idx="11"/>
          </p:nvPr>
        </p:nvSpPr>
        <p:spPr>
          <a:xfrm>
            <a:off x="4352522" y="6453204"/>
            <a:ext cx="3486955" cy="377814"/>
          </a:xfrm>
        </p:spPr>
        <p:txBody>
          <a:bodyPr/>
          <a:lstStyle/>
          <a:p>
            <a:r>
              <a:rPr lang="en-GB" sz="1200" b="1" i="1" dirty="0">
                <a:solidFill>
                  <a:schemeClr val="accent3">
                    <a:alpha val="85000"/>
                  </a:schemeClr>
                </a:solidFill>
              </a:rPr>
              <a:t>SSSOUK National Pilgrimage  - Journey to Sai 2023</a:t>
            </a:r>
            <a:endParaRPr lang="en-US" sz="1200" b="1" i="1" dirty="0">
              <a:solidFill>
                <a:schemeClr val="accent3">
                  <a:alpha val="85000"/>
                </a:schemeClr>
              </a:solidFill>
            </a:endParaRPr>
          </a:p>
        </p:txBody>
      </p:sp>
      <p:sp>
        <p:nvSpPr>
          <p:cNvPr id="4" name="Title 3">
            <a:extLst>
              <a:ext uri="{FF2B5EF4-FFF2-40B4-BE49-F238E27FC236}">
                <a16:creationId xmlns:a16="http://schemas.microsoft.com/office/drawing/2014/main" id="{2DEC477C-1438-DF8A-625D-9F0419E95D75}"/>
              </a:ext>
            </a:extLst>
          </p:cNvPr>
          <p:cNvSpPr>
            <a:spLocks noGrp="1"/>
          </p:cNvSpPr>
          <p:nvPr>
            <p:ph type="title"/>
          </p:nvPr>
        </p:nvSpPr>
        <p:spPr>
          <a:xfrm>
            <a:off x="3031892" y="1701975"/>
            <a:ext cx="6128213" cy="2763812"/>
          </a:xfrm>
        </p:spPr>
        <p:txBody>
          <a:bodyPr>
            <a:normAutofit/>
          </a:bodyPr>
          <a:lstStyle/>
          <a:p>
            <a:pPr algn="ctr"/>
            <a:r>
              <a:rPr lang="en-GB" b="1" dirty="0"/>
              <a:t>Update on the offerings</a:t>
            </a:r>
            <a:br>
              <a:rPr lang="en-GB" b="1" dirty="0"/>
            </a:br>
            <a:endParaRPr lang="en-GB" b="1" dirty="0"/>
          </a:p>
        </p:txBody>
      </p:sp>
    </p:spTree>
    <p:extLst>
      <p:ext uri="{BB962C8B-B14F-4D97-AF65-F5344CB8AC3E}">
        <p14:creationId xmlns:p14="http://schemas.microsoft.com/office/powerpoint/2010/main" val="226839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189520869ee_0_10"/>
          <p:cNvPicPr preferRelativeResize="0"/>
          <p:nvPr/>
        </p:nvPicPr>
        <p:blipFill rotWithShape="1">
          <a:blip r:embed="rId3">
            <a:alphaModFix/>
          </a:blip>
          <a:srcRect/>
          <a:stretch/>
        </p:blipFill>
        <p:spPr>
          <a:xfrm>
            <a:off x="10909764" y="135084"/>
            <a:ext cx="999831" cy="999831"/>
          </a:xfrm>
          <a:prstGeom prst="rect">
            <a:avLst/>
          </a:prstGeom>
          <a:noFill/>
          <a:ln>
            <a:noFill/>
          </a:ln>
        </p:spPr>
      </p:pic>
      <p:sp>
        <p:nvSpPr>
          <p:cNvPr id="184" name="Google Shape;184;g189520869ee_0_10"/>
          <p:cNvSpPr txBox="1">
            <a:spLocks noGrp="1"/>
          </p:cNvSpPr>
          <p:nvPr>
            <p:ph type="ftr" idx="11"/>
          </p:nvPr>
        </p:nvSpPr>
        <p:spPr>
          <a:xfrm>
            <a:off x="4352522" y="6453204"/>
            <a:ext cx="3486900" cy="3777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E67D29"/>
                </a:solidFill>
                <a:effectLst/>
                <a:uLnTx/>
                <a:uFillTx/>
                <a:latin typeface="Goudy Old Style"/>
                <a:ea typeface="+mn-ea"/>
                <a:cs typeface="+mn-cs"/>
              </a:rPr>
              <a:t>SSSOUK National Pilgrimage  - Journey to Sai 2023</a:t>
            </a:r>
            <a:endParaRPr kumimoji="0" sz="1200" b="1" i="1" u="none" strike="noStrike" kern="1200" cap="none" spc="0" normalizeH="0" baseline="0" noProof="0" dirty="0">
              <a:ln>
                <a:noFill/>
              </a:ln>
              <a:solidFill>
                <a:srgbClr val="E67D29"/>
              </a:solidFill>
              <a:effectLst/>
              <a:uLnTx/>
              <a:uFillTx/>
              <a:latin typeface="Goudy Old Style"/>
              <a:ea typeface="+mn-ea"/>
              <a:cs typeface="+mn-cs"/>
            </a:endParaRPr>
          </a:p>
        </p:txBody>
      </p:sp>
      <p:sp>
        <p:nvSpPr>
          <p:cNvPr id="187" name="Google Shape;187;g189520869ee_0_10"/>
          <p:cNvSpPr txBox="1"/>
          <p:nvPr/>
        </p:nvSpPr>
        <p:spPr>
          <a:xfrm>
            <a:off x="341223" y="1253361"/>
            <a:ext cx="11417770" cy="3416290"/>
          </a:xfrm>
          <a:prstGeom prst="rect">
            <a:avLst/>
          </a:prstGeom>
          <a:noFill/>
          <a:ln>
            <a:noFill/>
          </a:ln>
        </p:spPr>
        <p:txBody>
          <a:bodyPr spcFirstLastPara="1" wrap="square" lIns="91425" tIns="91425" rIns="91425" bIns="91425" anchor="t" anchorCtr="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Songs and bhajan practices are underway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musical offering includes devotional songs in Hindi, Tamil, Telugu, Marathi and English languages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English song is an improvised bhajan which will transition into Humko Tumse song - aiming to involve all pilgrims to sing a couple of lines. Will try to check it out today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Bhajan pairing and shortlisting of bhajans are in progress – </a:t>
            </a:r>
            <a:r>
              <a:rPr kumimoji="0" lang="en-GB"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we now have potential additional Bhajan slots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Planning to do a dry run of the musical offering on the 15th July, same day as play dress rehearsal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Final approval will be made by the Prasanthi mandir bhajan group.</a:t>
            </a:r>
          </a:p>
        </p:txBody>
      </p:sp>
      <p:sp>
        <p:nvSpPr>
          <p:cNvPr id="2" name="Google Shape;208;g1faf34d0e89_1_17">
            <a:extLst>
              <a:ext uri="{FF2B5EF4-FFF2-40B4-BE49-F238E27FC236}">
                <a16:creationId xmlns:a16="http://schemas.microsoft.com/office/drawing/2014/main" id="{6BED54CB-34EB-B5E4-A7CE-9E07967424CF}"/>
              </a:ext>
            </a:extLst>
          </p:cNvPr>
          <p:cNvSpPr txBox="1">
            <a:spLocks/>
          </p:cNvSpPr>
          <p:nvPr/>
        </p:nvSpPr>
        <p:spPr>
          <a:xfrm>
            <a:off x="341223" y="342949"/>
            <a:ext cx="10087200" cy="584100"/>
          </a:xfrm>
          <a:prstGeom prst="rect">
            <a:avLst/>
          </a:prstGeom>
          <a:noFill/>
          <a:ln w="9525" cap="flat" cmpd="sng">
            <a:solidFill>
              <a:schemeClr val="accent1"/>
            </a:solidFill>
            <a:prstDash val="solid"/>
            <a:round/>
            <a:headEnd type="none" w="sm" len="sm"/>
            <a:tailEnd type="none" w="sm" len="sm"/>
          </a:ln>
        </p:spPr>
        <p:txBody>
          <a:bodyPr spcFirstLastPara="1" vert="horz" wrap="square" lIns="91425" tIns="45700" rIns="91425" bIns="45700" rtlCol="0" anchor="ctr" anchorCtr="0">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393620"/>
              </a:buClr>
              <a:buSzPct val="100000"/>
              <a:buFont typeface="Sorts Mill Goudy"/>
              <a:buNone/>
              <a:tabLst/>
              <a:defRPr/>
            </a:pPr>
            <a:r>
              <a:rPr kumimoji="0" lang="en-GB" sz="4000" b="1" i="0" u="none" strike="noStrike" kern="1200" cap="none" spc="0" normalizeH="0" baseline="0" noProof="0" dirty="0">
                <a:ln>
                  <a:noFill/>
                </a:ln>
                <a:solidFill>
                  <a:srgbClr val="393620"/>
                </a:solidFill>
                <a:effectLst/>
                <a:uLnTx/>
                <a:uFillTx/>
                <a:latin typeface="Goudy Old Style"/>
                <a:ea typeface="+mj-ea"/>
                <a:cs typeface="+mj-cs"/>
              </a:rPr>
              <a:t>Spiritual Offerings – Musical &amp; Bhajans</a:t>
            </a:r>
            <a:endParaRPr kumimoji="0" lang="en-GB" sz="4000" b="0" i="0" u="none" strike="noStrike" kern="1200" cap="none" spc="0" normalizeH="0" baseline="0" noProof="0" dirty="0">
              <a:ln>
                <a:noFill/>
              </a:ln>
              <a:solidFill>
                <a:srgbClr val="393620"/>
              </a:solidFill>
              <a:effectLst/>
              <a:uLnTx/>
              <a:uFillTx/>
              <a:latin typeface="Goudy Old Style"/>
              <a:ea typeface="+mj-ea"/>
              <a:cs typeface="+mj-cs"/>
            </a:endParaRPr>
          </a:p>
        </p:txBody>
      </p:sp>
      <p:pic>
        <p:nvPicPr>
          <p:cNvPr id="3" name="Picture 2">
            <a:extLst>
              <a:ext uri="{FF2B5EF4-FFF2-40B4-BE49-F238E27FC236}">
                <a16:creationId xmlns:a16="http://schemas.microsoft.com/office/drawing/2014/main" id="{A3E9BE76-228D-1AC9-8DDE-DFB37596D2B5}"/>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Tree>
    <p:extLst>
      <p:ext uri="{BB962C8B-B14F-4D97-AF65-F5344CB8AC3E}">
        <p14:creationId xmlns:p14="http://schemas.microsoft.com/office/powerpoint/2010/main" val="334190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189520869ee_0_10"/>
          <p:cNvPicPr preferRelativeResize="0"/>
          <p:nvPr/>
        </p:nvPicPr>
        <p:blipFill rotWithShape="1">
          <a:blip r:embed="rId3">
            <a:alphaModFix/>
          </a:blip>
          <a:srcRect/>
          <a:stretch/>
        </p:blipFill>
        <p:spPr>
          <a:xfrm>
            <a:off x="10909764" y="135084"/>
            <a:ext cx="999831" cy="999831"/>
          </a:xfrm>
          <a:prstGeom prst="rect">
            <a:avLst/>
          </a:prstGeom>
          <a:noFill/>
          <a:ln>
            <a:noFill/>
          </a:ln>
        </p:spPr>
      </p:pic>
      <p:sp>
        <p:nvSpPr>
          <p:cNvPr id="184" name="Google Shape;184;g189520869ee_0_10"/>
          <p:cNvSpPr txBox="1">
            <a:spLocks noGrp="1"/>
          </p:cNvSpPr>
          <p:nvPr>
            <p:ph type="ftr" idx="11"/>
          </p:nvPr>
        </p:nvSpPr>
        <p:spPr>
          <a:xfrm>
            <a:off x="4352522" y="6453204"/>
            <a:ext cx="3486900" cy="377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200" b="1" i="1" dirty="0">
                <a:solidFill>
                  <a:schemeClr val="accent3"/>
                </a:solidFill>
              </a:rPr>
              <a:t>SSSOUK National Pilgrimage  - Journey to Sai 2023</a:t>
            </a:r>
            <a:endParaRPr sz="1200" b="1" i="1" dirty="0">
              <a:solidFill>
                <a:schemeClr val="accent3"/>
              </a:solidFill>
            </a:endParaRPr>
          </a:p>
        </p:txBody>
      </p:sp>
      <p:sp>
        <p:nvSpPr>
          <p:cNvPr id="2" name="Google Shape;208;g1faf34d0e89_1_17">
            <a:extLst>
              <a:ext uri="{FF2B5EF4-FFF2-40B4-BE49-F238E27FC236}">
                <a16:creationId xmlns:a16="http://schemas.microsoft.com/office/drawing/2014/main" id="{6BED54CB-34EB-B5E4-A7CE-9E07967424CF}"/>
              </a:ext>
            </a:extLst>
          </p:cNvPr>
          <p:cNvSpPr txBox="1">
            <a:spLocks/>
          </p:cNvSpPr>
          <p:nvPr/>
        </p:nvSpPr>
        <p:spPr>
          <a:xfrm>
            <a:off x="341223" y="342949"/>
            <a:ext cx="10087200" cy="584100"/>
          </a:xfrm>
          <a:prstGeom prst="rect">
            <a:avLst/>
          </a:prstGeom>
          <a:noFill/>
          <a:ln w="9525" cap="flat" cmpd="sng">
            <a:solidFill>
              <a:schemeClr val="accent1"/>
            </a:solidFill>
            <a:prstDash val="solid"/>
            <a:round/>
            <a:headEnd type="none" w="sm" len="sm"/>
            <a:tailEnd type="none" w="sm" len="sm"/>
          </a:ln>
        </p:spPr>
        <p:txBody>
          <a:bodyPr spcFirstLastPara="1" vert="horz" wrap="square" lIns="91425" tIns="45700" rIns="91425" bIns="45700" rtlCol="0" anchor="ctr" anchorCtr="0">
            <a:normAutofit fontScale="900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spcBef>
                <a:spcPts val="0"/>
              </a:spcBef>
              <a:buClr>
                <a:schemeClr val="dk2"/>
              </a:buClr>
              <a:buSzPct val="100000"/>
              <a:buFont typeface="Sorts Mill Goudy"/>
              <a:buNone/>
            </a:pPr>
            <a:r>
              <a:rPr lang="en-GB" b="1" dirty="0"/>
              <a:t>Spiritual Offerings - Vedam</a:t>
            </a:r>
            <a:endParaRPr lang="en-GB" dirty="0"/>
          </a:p>
        </p:txBody>
      </p:sp>
      <p:pic>
        <p:nvPicPr>
          <p:cNvPr id="3" name="Picture 2">
            <a:extLst>
              <a:ext uri="{FF2B5EF4-FFF2-40B4-BE49-F238E27FC236}">
                <a16:creationId xmlns:a16="http://schemas.microsoft.com/office/drawing/2014/main" id="{A3E9BE76-228D-1AC9-8DDE-DFB37596D2B5}"/>
              </a:ext>
            </a:extLst>
          </p:cNvPr>
          <p:cNvPicPr>
            <a:picLocks noChangeAspect="1"/>
          </p:cNvPicPr>
          <p:nvPr/>
        </p:nvPicPr>
        <p:blipFill>
          <a:blip r:embed="rId4"/>
          <a:stretch>
            <a:fillRect/>
          </a:stretch>
        </p:blipFill>
        <p:spPr>
          <a:xfrm>
            <a:off x="11018856" y="5724583"/>
            <a:ext cx="890739" cy="917528"/>
          </a:xfrm>
          <a:prstGeom prst="rect">
            <a:avLst/>
          </a:prstGeom>
          <a:effectLst>
            <a:softEdge rad="152400"/>
          </a:effectLst>
        </p:spPr>
      </p:pic>
      <p:sp>
        <p:nvSpPr>
          <p:cNvPr id="5" name="TextBox 4">
            <a:extLst>
              <a:ext uri="{FF2B5EF4-FFF2-40B4-BE49-F238E27FC236}">
                <a16:creationId xmlns:a16="http://schemas.microsoft.com/office/drawing/2014/main" id="{6904C2C6-EAE9-E7D4-F34C-2C8C00BBE91F}"/>
              </a:ext>
            </a:extLst>
          </p:cNvPr>
          <p:cNvSpPr txBox="1"/>
          <p:nvPr/>
        </p:nvSpPr>
        <p:spPr>
          <a:xfrm>
            <a:off x="475990" y="1128669"/>
            <a:ext cx="9952433" cy="4708981"/>
          </a:xfrm>
          <a:prstGeom prst="rect">
            <a:avLst/>
          </a:prstGeom>
          <a:noFill/>
        </p:spPr>
        <p:txBody>
          <a:bodyPr wrap="square">
            <a:spAutoFit/>
          </a:bodyPr>
          <a:lstStyle/>
          <a:p>
            <a:r>
              <a:rPr lang="en-GB" sz="2000" b="1" dirty="0">
                <a:effectLst/>
                <a:latin typeface="Calibri" panose="020F0502020204030204" pitchFamily="34" charset="0"/>
                <a:ea typeface="Calibri" panose="020F0502020204030204" pitchFamily="34" charset="0"/>
                <a:cs typeface="Times New Roman" panose="02020603050405020304" pitchFamily="18" charset="0"/>
              </a:rPr>
              <a:t>Opportunity to chant Vedam on 6 of 7 days.</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b="1" dirty="0">
                <a:effectLst/>
                <a:latin typeface="Calibri" panose="020F0502020204030204" pitchFamily="34" charset="0"/>
                <a:ea typeface="Calibri" panose="020F0502020204030204" pitchFamily="34" charset="0"/>
                <a:cs typeface="Times New Roman" panose="02020603050405020304" pitchFamily="18" charset="0"/>
              </a:rPr>
              <a:t>Main three hymns will be chanted in Prasanthi:</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Rudram (Namakam &amp; Chamakam)</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Purusha Suktam</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000" b="1" dirty="0">
                <a:effectLst/>
                <a:latin typeface="Calibri" panose="020F0502020204030204" pitchFamily="34" charset="0"/>
                <a:ea typeface="Calibri" panose="020F0502020204030204" pitchFamily="34" charset="0"/>
                <a:cs typeface="Times New Roman" panose="02020603050405020304" pitchFamily="18" charset="0"/>
              </a:rPr>
              <a:t>Practice sessions - remaining dates are as follows:</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Saturday 3rd June (National Pilgrimage meet -  Oxhey, R2)</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Sat 18th June (Venue TBC)</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Sat 1st July (Venue TBC)</a:t>
            </a:r>
          </a:p>
          <a:p>
            <a:r>
              <a:rPr lang="en-GB" sz="2000" dirty="0">
                <a:effectLst/>
                <a:latin typeface="Calibri" panose="020F0502020204030204" pitchFamily="34" charset="0"/>
                <a:ea typeface="Calibri" panose="020F0502020204030204" pitchFamily="34" charset="0"/>
                <a:cs typeface="Times New Roman" panose="02020603050405020304" pitchFamily="18" charset="0"/>
              </a:rPr>
              <a:t>Sun 9th July (Venue TBC)</a:t>
            </a: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latin typeface="Calibri" panose="020F0502020204030204" pitchFamily="34" charset="0"/>
                <a:ea typeface="Calibri" panose="020F0502020204030204" pitchFamily="34" charset="0"/>
                <a:cs typeface="Calibri" panose="020F0502020204030204" pitchFamily="34" charset="0"/>
              </a:rPr>
              <a:t>Final decisions on who chants in the lead group will be done by Prasanthi as our programmes will be livestreamed from the Sai Kulwant Hall</a:t>
            </a:r>
          </a:p>
        </p:txBody>
      </p:sp>
    </p:spTree>
    <p:extLst>
      <p:ext uri="{BB962C8B-B14F-4D97-AF65-F5344CB8AC3E}">
        <p14:creationId xmlns:p14="http://schemas.microsoft.com/office/powerpoint/2010/main" val="2905491767"/>
      </p:ext>
    </p:extLst>
  </p:cSld>
  <p:clrMapOvr>
    <a:masterClrMapping/>
  </p:clrMapOvr>
</p:sld>
</file>

<file path=ppt/theme/theme1.xml><?xml version="1.0" encoding="utf-8"?>
<a:theme xmlns:a="http://schemas.openxmlformats.org/drawingml/2006/main" name="MarrakeshVTI">
  <a:themeElements>
    <a:clrScheme name="AnalogousFromRegularSeedRightStep">
      <a:dk1>
        <a:srgbClr val="000000"/>
      </a:dk1>
      <a:lt1>
        <a:srgbClr val="FFFFFF"/>
      </a:lt1>
      <a:dk2>
        <a:srgbClr val="393620"/>
      </a:dk2>
      <a:lt2>
        <a:srgbClr val="E2E8E6"/>
      </a:lt2>
      <a:accent1>
        <a:srgbClr val="E62973"/>
      </a:accent1>
      <a:accent2>
        <a:srgbClr val="D51C18"/>
      </a:accent2>
      <a:accent3>
        <a:srgbClr val="E67D29"/>
      </a:accent3>
      <a:accent4>
        <a:srgbClr val="BAA315"/>
      </a:accent4>
      <a:accent5>
        <a:srgbClr val="89B120"/>
      </a:accent5>
      <a:accent6>
        <a:srgbClr val="48BA15"/>
      </a:accent6>
      <a:hlink>
        <a:srgbClr val="31946E"/>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2458</Words>
  <Application>Microsoft Office PowerPoint</Application>
  <PresentationFormat>Widescreen</PresentationFormat>
  <Paragraphs>284</Paragraphs>
  <Slides>38</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Goudy Old Style</vt:lpstr>
      <vt:lpstr>Sorts Mill Goudy</vt:lpstr>
      <vt:lpstr>Symbol</vt:lpstr>
      <vt:lpstr>Times New Roman</vt:lpstr>
      <vt:lpstr>MarrakeshVTI</vt:lpstr>
      <vt:lpstr>SSSOUK National Pilgrimage 2023 Journey to Sai</vt:lpstr>
      <vt:lpstr>3 Aums, Vedam and 21 Gayathri Mantra  with DarshanVideo of Swami</vt:lpstr>
      <vt:lpstr>National President  Introduction</vt:lpstr>
      <vt:lpstr>Agenda </vt:lpstr>
      <vt:lpstr>Agenda </vt:lpstr>
      <vt:lpstr>Offerings in Prasanthi</vt:lpstr>
      <vt:lpstr>Update on the offerings </vt:lpstr>
      <vt:lpstr>PowerPoint Presentation</vt:lpstr>
      <vt:lpstr>PowerPoint Presentation</vt:lpstr>
      <vt:lpstr>PowerPoint Presentation</vt:lpstr>
      <vt:lpstr>PowerPoint Presentation</vt:lpstr>
      <vt:lpstr>PowerPoint Presentation</vt:lpstr>
      <vt:lpstr>Service offering for the pilgrimage</vt:lpstr>
      <vt:lpstr>Service offering for the pilgrimage</vt:lpstr>
      <vt:lpstr>Service offering for the pilgrimage</vt:lpstr>
      <vt:lpstr>Service offering for the pilgrimage</vt:lpstr>
      <vt:lpstr>Taxis</vt:lpstr>
      <vt:lpstr>  Central Coordinator for UK and Ireland   </vt:lpstr>
      <vt:lpstr>   </vt:lpstr>
      <vt:lpstr>Sarees and Scarves</vt:lpstr>
      <vt:lpstr>Sarees and Scarves</vt:lpstr>
      <vt:lpstr>   </vt:lpstr>
      <vt:lpstr>   </vt:lpstr>
      <vt:lpstr>   </vt:lpstr>
      <vt:lpstr>Important practical information</vt:lpstr>
      <vt:lpstr>Other miscellaneous points</vt:lpstr>
      <vt:lpstr>Dates of the diary - reminder </vt:lpstr>
      <vt:lpstr>   </vt:lpstr>
      <vt:lpstr>  </vt:lpstr>
      <vt:lpstr>  </vt:lpstr>
      <vt:lpstr>Questions and Answers Session</vt:lpstr>
      <vt:lpstr>Breakout Sessions</vt:lpstr>
      <vt:lpstr>Lunch</vt:lpstr>
      <vt:lpstr>Satsang for Adults continued</vt:lpstr>
      <vt:lpstr>Music Session for All Devotees</vt:lpstr>
      <vt:lpstr>PowerPoint Presentation</vt:lpstr>
      <vt:lpstr>PowerPoint Presentation</vt:lpstr>
      <vt:lpstr>Bhajans and Arathi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SSSOUK National Pilgrimage - Journey to Sai</dc:title>
  <dc:creator>Sakthi Shan</dc:creator>
  <cp:lastModifiedBy>PJ Visrolia</cp:lastModifiedBy>
  <cp:revision>106</cp:revision>
  <dcterms:created xsi:type="dcterms:W3CDTF">2023-01-20T18:17:27Z</dcterms:created>
  <dcterms:modified xsi:type="dcterms:W3CDTF">2023-06-20T19:04:36Z</dcterms:modified>
</cp:coreProperties>
</file>